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15" r:id="rId4"/>
    <p:sldId id="282" r:id="rId5"/>
    <p:sldId id="283" r:id="rId6"/>
    <p:sldId id="284" r:id="rId7"/>
    <p:sldId id="318" r:id="rId8"/>
    <p:sldId id="319" r:id="rId9"/>
    <p:sldId id="320" r:id="rId10"/>
    <p:sldId id="285" r:id="rId11"/>
    <p:sldId id="291" r:id="rId12"/>
    <p:sldId id="316" r:id="rId13"/>
    <p:sldId id="317" r:id="rId14"/>
    <p:sldId id="286" r:id="rId15"/>
    <p:sldId id="288" r:id="rId16"/>
    <p:sldId id="289" r:id="rId17"/>
    <p:sldId id="290" r:id="rId18"/>
    <p:sldId id="321" r:id="rId19"/>
    <p:sldId id="326" r:id="rId20"/>
    <p:sldId id="323" r:id="rId21"/>
    <p:sldId id="327" r:id="rId22"/>
    <p:sldId id="324" r:id="rId23"/>
    <p:sldId id="322" r:id="rId24"/>
    <p:sldId id="299" r:id="rId25"/>
    <p:sldId id="297" r:id="rId26"/>
    <p:sldId id="298" r:id="rId27"/>
    <p:sldId id="300" r:id="rId28"/>
    <p:sldId id="293" r:id="rId29"/>
    <p:sldId id="302" r:id="rId30"/>
    <p:sldId id="303" r:id="rId31"/>
    <p:sldId id="304" r:id="rId32"/>
    <p:sldId id="328" r:id="rId33"/>
    <p:sldId id="329" r:id="rId34"/>
    <p:sldId id="330" r:id="rId35"/>
    <p:sldId id="305" r:id="rId36"/>
    <p:sldId id="306" r:id="rId37"/>
    <p:sldId id="307" r:id="rId38"/>
    <p:sldId id="309" r:id="rId39"/>
    <p:sldId id="308" r:id="rId40"/>
    <p:sldId id="310" r:id="rId41"/>
    <p:sldId id="331" r:id="rId42"/>
    <p:sldId id="332" r:id="rId43"/>
    <p:sldId id="311" r:id="rId44"/>
    <p:sldId id="312" r:id="rId45"/>
    <p:sldId id="313" r:id="rId46"/>
    <p:sldId id="314" r:id="rId47"/>
    <p:sldId id="281" r:id="rId48"/>
    <p:sldId id="335" r:id="rId49"/>
    <p:sldId id="280" r:id="rId50"/>
    <p:sldId id="333" r:id="rId51"/>
    <p:sldId id="334" r:id="rId52"/>
    <p:sldId id="301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5220" autoAdjust="0"/>
  </p:normalViewPr>
  <p:slideViewPr>
    <p:cSldViewPr snapToGrid="0">
      <p:cViewPr varScale="1">
        <p:scale>
          <a:sx n="74" d="100"/>
          <a:sy n="74" d="100"/>
        </p:scale>
        <p:origin x="48" y="3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902AC-637F-42CE-9F0B-B3E35EF0D44B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75B93-505B-47C0-9489-DA765F2746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0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55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2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5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6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04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1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0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60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8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67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76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5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6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58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01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63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46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9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1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10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8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35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70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24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0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0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6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6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99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35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61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77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98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2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99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74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2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4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3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75B93-505B-47C0-9489-DA765F2746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0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A94FD-C63D-41F1-B8FB-BE3334D4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0BE07D-6737-44CC-B7BE-86EB35A16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58460-32C6-4FDB-AD1D-C66E8E76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30462D-1CEE-43EA-ACF6-585A50F3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D0231F-5DEF-4260-AB37-4B3B5868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655B1-5E79-4500-9102-AC465022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04EEF5-5B70-4773-BBCF-FA3C982E1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387E1-12B3-4030-9AD4-97429F34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10747B-BBD6-48F5-80FF-1BDEDC1A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B179D-1712-44BE-BFC8-B601621F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63E1887-FF6E-4FD0-8A0B-B3D756FC6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0CB8CE-D5D7-4F67-AA1E-C570BB9B9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C17A7-824E-4FBF-9782-8748396A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13364A-94E4-49C2-8411-0A8419AA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91BD80-2151-4CDB-BB9F-4293E563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54919-6AE2-4920-BFF3-B3FFBEE4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0CA3DD-09C4-4C1E-A8E8-C7E583F5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F5C732-52F9-4562-A13D-879A3E81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BAD67F-C4BC-4054-9EAF-C1358DD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945F0F-C896-480B-9315-6172EF86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B1637-9A1A-4A2A-915A-693F8CC5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9CCE0D-7F42-4A6F-AA76-C34790046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E3CFB1-515D-48D3-8186-0C61D4C4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C3D5DE-D17F-448E-B4CB-A66CA476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027D43-E98F-4169-BFED-3893DEB7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3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B3C85-A9C3-404B-8766-B7D12534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C7DF87-DC10-4C76-87F5-B71728AF3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50460D-DC56-4CD0-947C-96E02C1F6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2AB1A4-CDEA-4580-818C-F24DEA21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7CB4A8-173C-46A1-9426-A7018498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D499CB-5B51-4845-A736-365A143A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EC287-E962-40F5-9CCD-7C3C490C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1C0CF0-3263-44F0-AC0B-D544F6423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2FDFB2-CAD9-4EE7-8973-83615ECEB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4694ED-E040-4E0D-8215-D7F8883F0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A61EBF-8CF0-4E50-8E7B-752D42E64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FE372D-2620-4944-AD25-56159AD5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C68FC38-1AA5-4DF6-AF7A-3174B70D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BA4328-82B7-4168-A24F-9CE7ACF89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FB043-EBD2-41D1-BF30-F25F7293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D08DA0-4678-4CA0-9CE5-C3B25283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FBD3EC-E169-42C2-8198-B745C4B2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22A326-D26B-4D64-9F00-9077E1DF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4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5DC2A0-2C46-49F3-B7FA-3E979060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5F457D-EF41-43E5-93DB-63BF7CDD1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97A8FB-56DE-489E-BB09-84038920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4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360AF6-AA64-4276-A47F-34A4645D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AF80E2-7737-4183-805A-09ECD0D5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BD48F6-5937-4A39-B5DA-910BB59E3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01C595-1D9A-421D-8EC3-FCCFB5AA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8A065E-3ABC-4167-A244-1086910E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CFEAD7-EA72-4B87-A4C2-1E1B71AA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1CC49-82EC-4615-8D81-18F26F53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6B95EA5-28C0-49A7-8EA6-26A7FD41E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812971-FB9E-4ED9-AF23-8640739F6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D1ED08-3629-450E-AB22-AFCC74F6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795E51-5C2D-4556-B7E6-3CDB5FD5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495C05-B518-4AB7-BC9B-9477448E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F5614E-2768-46BB-A990-9C1EC93B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850488-6622-4CC2-86FF-80562160C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F2101-24B4-4FA8-985A-05DF50C00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CE985-29D4-42FF-BB43-89F3278C1B8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E4A95-911F-46F8-AA11-F109ABF71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A739E3-538F-4A41-B13E-72CB1B0B0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CF6E8-5F4A-437C-AC3B-4E3BBF6F34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3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7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10" Type="http://schemas.microsoft.com/office/2007/relationships/hdphoto" Target="../media/hdphoto13.wdp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microsoft.com/office/2007/relationships/hdphoto" Target="../media/hdphoto13.wdp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12" Type="http://schemas.microsoft.com/office/2007/relationships/hdphoto" Target="../media/hdphoto10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microsoft.com/office/2007/relationships/hdphoto" Target="../media/hdphoto13.wdp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7.png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0" Type="http://schemas.microsoft.com/office/2007/relationships/hdphoto" Target="../media/hdphoto13.wdp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1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microsoft.com/office/2007/relationships/hdphoto" Target="../media/hdphoto15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1.wdp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microsoft.com/office/2007/relationships/hdphoto" Target="../media/hdphoto1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1.wdp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microsoft.com/office/2007/relationships/hdphoto" Target="../media/hdphoto15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1.wdp"/><Relationship Id="rId10" Type="http://schemas.microsoft.com/office/2007/relationships/hdphoto" Target="../media/hdphoto16.wdp"/><Relationship Id="rId4" Type="http://schemas.openxmlformats.org/officeDocument/2006/relationships/image" Target="../media/image29.png"/><Relationship Id="rId9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microsoft.com/office/2007/relationships/hdphoto" Target="../media/hdphoto1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17.wdp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9.png"/><Relationship Id="rId7" Type="http://schemas.microsoft.com/office/2007/relationships/hdphoto" Target="../media/hdphoto1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17.wdp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.png"/><Relationship Id="rId18" Type="http://schemas.microsoft.com/office/2007/relationships/hdphoto" Target="../media/hdphoto8.wdp"/><Relationship Id="rId3" Type="http://schemas.openxmlformats.org/officeDocument/2006/relationships/image" Target="../media/image7.JPG"/><Relationship Id="rId21" Type="http://schemas.microsoft.com/office/2007/relationships/hdphoto" Target="../media/hdphoto9.wdp"/><Relationship Id="rId7" Type="http://schemas.openxmlformats.org/officeDocument/2006/relationships/image" Target="../media/image16.png"/><Relationship Id="rId12" Type="http://schemas.microsoft.com/office/2007/relationships/hdphoto" Target="../media/hdphoto7.wdp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microsoft.com/office/2007/relationships/hdphoto" Target="../media/hdphoto6.wdp"/><Relationship Id="rId19" Type="http://schemas.openxmlformats.org/officeDocument/2006/relationships/image" Target="../media/image11.jpe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.JP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1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0.png"/><Relationship Id="rId3" Type="http://schemas.openxmlformats.org/officeDocument/2006/relationships/image" Target="../media/image7.JP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1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JPG"/><Relationship Id="rId7" Type="http://schemas.microsoft.com/office/2007/relationships/hdphoto" Target="../media/hdphoto1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4AD483-791C-4851-9D79-D5CDFD7831F1}"/>
              </a:ext>
            </a:extLst>
          </p:cNvPr>
          <p:cNvSpPr txBox="1"/>
          <p:nvPr/>
        </p:nvSpPr>
        <p:spPr>
          <a:xfrm>
            <a:off x="2207578" y="232450"/>
            <a:ext cx="7776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The influence of light on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soil microbial diversity structure and consequences for soil COS exchange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5F3AAC9-94E5-4F48-AAFA-17BF0E24F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40" y="1943411"/>
            <a:ext cx="6141720" cy="409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DFD3F2F3-E3AA-4478-9FCA-66EE9F8C79C2}"/>
              </a:ext>
            </a:extLst>
          </p:cNvPr>
          <p:cNvGrpSpPr/>
          <p:nvPr/>
        </p:nvGrpSpPr>
        <p:grpSpPr>
          <a:xfrm>
            <a:off x="2951758" y="5994525"/>
            <a:ext cx="6288481" cy="738664"/>
            <a:chOff x="2951758" y="5951160"/>
            <a:chExt cx="6288481" cy="738664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A99EEE18-DAC0-44C9-98E5-B1D8923149A8}"/>
                </a:ext>
              </a:extLst>
            </p:cNvPr>
            <p:cNvSpPr txBox="1"/>
            <p:nvPr/>
          </p:nvSpPr>
          <p:spPr>
            <a:xfrm>
              <a:off x="4772025" y="6320492"/>
              <a:ext cx="2415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Clément FOUCAULT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BEBC9E5-7658-4833-874D-F8B37F9D89FC}"/>
                </a:ext>
              </a:extLst>
            </p:cNvPr>
            <p:cNvSpPr txBox="1"/>
            <p:nvPr/>
          </p:nvSpPr>
          <p:spPr>
            <a:xfrm>
              <a:off x="2951758" y="5951160"/>
              <a:ext cx="6288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anose="02070309020205020404" pitchFamily="49" charset="0"/>
                  <a:cs typeface="Courier New" panose="02070309020205020404" pitchFamily="49" charset="0"/>
                </a:rPr>
                <a:t>Supervisors : Lisa WINGATE, Nicolas FANIN</a:t>
              </a:r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67442A1-47B2-4C6B-9F88-1812E66D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13" y="5003035"/>
            <a:ext cx="1823786" cy="61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Observatoire National des Anomalies Bovines - INRAE">
            <a:extLst>
              <a:ext uri="{FF2B5EF4-FFF2-40B4-BE49-F238E27FC236}">
                <a16:creationId xmlns:a16="http://schemas.microsoft.com/office/drawing/2014/main" id="{099F5B46-D19C-4768-8C21-EE02B41E8D2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0" y="5242754"/>
            <a:ext cx="1554110" cy="50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4321DE2-2652-4310-90A8-6CC9D62652F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430357" y="5741699"/>
            <a:ext cx="1105213" cy="991490"/>
          </a:xfrm>
          <a:prstGeom prst="rect">
            <a:avLst/>
          </a:prstGeom>
        </p:spPr>
      </p:pic>
      <p:pic>
        <p:nvPicPr>
          <p:cNvPr id="11" name="Image 10" descr="Interactions Sol Plante Atmosphère - ISPA Intranet">
            <a:extLst>
              <a:ext uri="{FF2B5EF4-FFF2-40B4-BE49-F238E27FC236}">
                <a16:creationId xmlns:a16="http://schemas.microsoft.com/office/drawing/2014/main" id="{DAFCBAEA-DA3C-4E5C-B9E4-C4686F9CFF8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4" y="5830572"/>
            <a:ext cx="1841002" cy="902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0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6" name="Image 5" descr="Une image contenant moniteur, assis, ordinateur, blanc&#10;&#10;Description générée automatiquement">
            <a:extLst>
              <a:ext uri="{FF2B5EF4-FFF2-40B4-BE49-F238E27FC236}">
                <a16:creationId xmlns:a16="http://schemas.microsoft.com/office/drawing/2014/main" id="{B6DDB776-F81F-4DCA-A46C-E471F55BA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2533783"/>
            <a:ext cx="2469479" cy="263820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310589" y="757796"/>
            <a:ext cx="390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Community analysis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8E98F9-9E1E-4F13-A1A8-BA28042CFFE1}"/>
              </a:ext>
            </a:extLst>
          </p:cNvPr>
          <p:cNvSpPr txBox="1"/>
          <p:nvPr/>
        </p:nvSpPr>
        <p:spPr>
          <a:xfrm>
            <a:off x="5406572" y="757796"/>
            <a:ext cx="54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1g of soil sampled out of each jar 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89C3D36-B730-41C3-B070-089CFB8CAB44}"/>
              </a:ext>
            </a:extLst>
          </p:cNvPr>
          <p:cNvCxnSpPr>
            <a:cxnSpLocks/>
          </p:cNvCxnSpPr>
          <p:nvPr/>
        </p:nvCxnSpPr>
        <p:spPr>
          <a:xfrm>
            <a:off x="4630229" y="1078480"/>
            <a:ext cx="6148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9D27ACB-BAF3-4A24-9440-D9F44BBF27CD}"/>
              </a:ext>
            </a:extLst>
          </p:cNvPr>
          <p:cNvSpPr txBox="1"/>
          <p:nvPr/>
        </p:nvSpPr>
        <p:spPr>
          <a:xfrm>
            <a:off x="-84169" y="1438167"/>
            <a:ext cx="140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23B6E26-431A-4F62-A0F6-A5EDE04D9ECA}"/>
              </a:ext>
            </a:extLst>
          </p:cNvPr>
          <p:cNvSpPr/>
          <p:nvPr/>
        </p:nvSpPr>
        <p:spPr>
          <a:xfrm>
            <a:off x="268025" y="1399440"/>
            <a:ext cx="704965" cy="7237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36FEF8B-89FE-4B05-A33F-FCA98CBE7010}"/>
              </a:ext>
            </a:extLst>
          </p:cNvPr>
          <p:cNvSpPr txBox="1"/>
          <p:nvPr/>
        </p:nvSpPr>
        <p:spPr>
          <a:xfrm>
            <a:off x="7278015" y="3239044"/>
            <a:ext cx="140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3264577-7E5B-4989-A88E-B8CC6EEC2465}"/>
              </a:ext>
            </a:extLst>
          </p:cNvPr>
          <p:cNvSpPr/>
          <p:nvPr/>
        </p:nvSpPr>
        <p:spPr>
          <a:xfrm>
            <a:off x="7642910" y="3223271"/>
            <a:ext cx="704965" cy="7237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AD4C1A-946F-460A-B491-CDBE7CD52932}"/>
              </a:ext>
            </a:extLst>
          </p:cNvPr>
          <p:cNvSpPr txBox="1"/>
          <p:nvPr/>
        </p:nvSpPr>
        <p:spPr>
          <a:xfrm>
            <a:off x="832523" y="1443510"/>
            <a:ext cx="352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Quantitative PCR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5BDCC4E-86A0-4653-B9E3-75E1F8485615}"/>
              </a:ext>
            </a:extLst>
          </p:cNvPr>
          <p:cNvSpPr txBox="1"/>
          <p:nvPr/>
        </p:nvSpPr>
        <p:spPr>
          <a:xfrm>
            <a:off x="8424894" y="3256246"/>
            <a:ext cx="352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DNA metabarcoding</a:t>
            </a:r>
          </a:p>
        </p:txBody>
      </p:sp>
      <p:pic>
        <p:nvPicPr>
          <p:cNvPr id="13" name="Image 12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D4D07109-488E-4CE5-8E70-496651242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1428">
            <a:off x="8178727" y="2779148"/>
            <a:ext cx="3626723" cy="3626723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EC0E7DF-3E39-41BE-B847-863B48586659}"/>
              </a:ext>
            </a:extLst>
          </p:cNvPr>
          <p:cNvCxnSpPr>
            <a:cxnSpLocks/>
          </p:cNvCxnSpPr>
          <p:nvPr/>
        </p:nvCxnSpPr>
        <p:spPr>
          <a:xfrm>
            <a:off x="640960" y="5904306"/>
            <a:ext cx="4260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2C45E635-E836-4607-8BA4-F7920E6D87BE}"/>
              </a:ext>
            </a:extLst>
          </p:cNvPr>
          <p:cNvSpPr txBox="1"/>
          <p:nvPr/>
        </p:nvSpPr>
        <p:spPr>
          <a:xfrm>
            <a:off x="967783" y="5537663"/>
            <a:ext cx="443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Number of gene copies per microbial OTU, genus, family, …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FD30161-F91D-422A-A1C4-CC146176B3A3}"/>
              </a:ext>
            </a:extLst>
          </p:cNvPr>
          <p:cNvCxnSpPr>
            <a:cxnSpLocks/>
          </p:cNvCxnSpPr>
          <p:nvPr/>
        </p:nvCxnSpPr>
        <p:spPr>
          <a:xfrm>
            <a:off x="7921864" y="5911716"/>
            <a:ext cx="4260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89360395-5971-4AB1-9296-9043B0DBC808}"/>
              </a:ext>
            </a:extLst>
          </p:cNvPr>
          <p:cNvSpPr txBox="1"/>
          <p:nvPr/>
        </p:nvSpPr>
        <p:spPr>
          <a:xfrm>
            <a:off x="8248688" y="5545073"/>
            <a:ext cx="3783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Identification of microbial communities OTUs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055A349-896C-4AD0-B356-5EAB5A778EF7}"/>
              </a:ext>
            </a:extLst>
          </p:cNvPr>
          <p:cNvSpPr txBox="1"/>
          <p:nvPr/>
        </p:nvSpPr>
        <p:spPr>
          <a:xfrm>
            <a:off x="3248841" y="3325392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16S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F2C4727-EE85-49AE-9E75-FAAD6A45551B}"/>
              </a:ext>
            </a:extLst>
          </p:cNvPr>
          <p:cNvSpPr txBox="1"/>
          <p:nvPr/>
        </p:nvSpPr>
        <p:spPr>
          <a:xfrm>
            <a:off x="3248841" y="3995697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18S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54BA1F8-5F95-4CC6-AF4B-C7C3FE2CBD46}"/>
              </a:ext>
            </a:extLst>
          </p:cNvPr>
          <p:cNvSpPr txBox="1"/>
          <p:nvPr/>
        </p:nvSpPr>
        <p:spPr>
          <a:xfrm>
            <a:off x="3248841" y="4666002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23S 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8BA3288D-CE6A-4E46-A80F-90C8F9AB2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77" y="3369868"/>
            <a:ext cx="933129" cy="51516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5FC0868E-F52A-476D-9A92-E2AA79C92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32" b="89932" l="9903" r="89935">
                        <a14:foregroundMark x1="65584" y1="8532" x2="65584" y2="8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3992" y="3901429"/>
            <a:ext cx="582767" cy="554385"/>
          </a:xfrm>
          <a:prstGeom prst="rect">
            <a:avLst/>
          </a:prstGeom>
        </p:spPr>
      </p:pic>
      <p:pic>
        <p:nvPicPr>
          <p:cNvPr id="45" name="Image 4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7E1197B9-31B3-4D50-AF4C-2F92A6167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248">
            <a:off x="4891871" y="4543022"/>
            <a:ext cx="601533" cy="64780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E4CF2D6-56EB-49B8-92E7-5D3186EC124F}"/>
              </a:ext>
            </a:extLst>
          </p:cNvPr>
          <p:cNvSpPr/>
          <p:nvPr/>
        </p:nvSpPr>
        <p:spPr>
          <a:xfrm>
            <a:off x="2985326" y="3149109"/>
            <a:ext cx="4206106" cy="22455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FD6097-19D8-4732-8D9F-3F3DD75DFDC4}"/>
              </a:ext>
            </a:extLst>
          </p:cNvPr>
          <p:cNvSpPr txBox="1"/>
          <p:nvPr/>
        </p:nvSpPr>
        <p:spPr>
          <a:xfrm>
            <a:off x="5677725" y="3288224"/>
            <a:ext cx="128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 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C089210-F3B0-42B6-986C-048F4309E53E}"/>
              </a:ext>
            </a:extLst>
          </p:cNvPr>
          <p:cNvSpPr txBox="1"/>
          <p:nvPr/>
        </p:nvSpPr>
        <p:spPr>
          <a:xfrm>
            <a:off x="5512463" y="3912727"/>
            <a:ext cx="128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fungi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7AC6385-52B7-4599-BFC3-46F42FFD66F3}"/>
              </a:ext>
            </a:extLst>
          </p:cNvPr>
          <p:cNvSpPr txBox="1"/>
          <p:nvPr/>
        </p:nvSpPr>
        <p:spPr>
          <a:xfrm>
            <a:off x="5512463" y="4613081"/>
            <a:ext cx="167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5D83D0-AC96-4258-9DF8-9D12A04CD03C}"/>
              </a:ext>
            </a:extLst>
          </p:cNvPr>
          <p:cNvSpPr txBox="1"/>
          <p:nvPr/>
        </p:nvSpPr>
        <p:spPr>
          <a:xfrm>
            <a:off x="2985325" y="2226042"/>
            <a:ext cx="140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rRNA sequence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D9F0A7B-B87A-4310-A89E-589396443337}"/>
              </a:ext>
            </a:extLst>
          </p:cNvPr>
          <p:cNvSpPr txBox="1"/>
          <p:nvPr/>
        </p:nvSpPr>
        <p:spPr>
          <a:xfrm>
            <a:off x="4763498" y="2224419"/>
            <a:ext cx="140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Group studied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A4437BF-2926-4AC1-B52C-674FA21B043E}"/>
              </a:ext>
            </a:extLst>
          </p:cNvPr>
          <p:cNvCxnSpPr/>
          <p:nvPr/>
        </p:nvCxnSpPr>
        <p:spPr>
          <a:xfrm>
            <a:off x="4562475" y="2322155"/>
            <a:ext cx="0" cy="3072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319817F9-2E35-4C5D-AE96-B032BBC2131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D20043E-A505-4603-A19C-EF593A554E9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53" name="Picture 4" descr="Dijon-ecolo: Deux chercheurs en agroécologie décorés de l'ordre du ...">
            <a:extLst>
              <a:ext uri="{FF2B5EF4-FFF2-40B4-BE49-F238E27FC236}">
                <a16:creationId xmlns:a16="http://schemas.microsoft.com/office/drawing/2014/main" id="{B45572D6-399A-44EC-8F8F-74BA39E4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475503"/>
            <a:ext cx="44958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8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87" name="ZoneTexte 286">
            <a:extLst>
              <a:ext uri="{FF2B5EF4-FFF2-40B4-BE49-F238E27FC236}">
                <a16:creationId xmlns:a16="http://schemas.microsoft.com/office/drawing/2014/main" id="{ACC96232-1B03-45E0-9A53-59F1F1C08AC4}"/>
              </a:ext>
            </a:extLst>
          </p:cNvPr>
          <p:cNvSpPr txBox="1"/>
          <p:nvPr/>
        </p:nvSpPr>
        <p:spPr>
          <a:xfrm>
            <a:off x="581799" y="619663"/>
            <a:ext cx="889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What are we expecting ?</a:t>
            </a:r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75E65FD4-E8AB-4372-A277-AD0055A6B92F}"/>
              </a:ext>
            </a:extLst>
          </p:cNvPr>
          <p:cNvSpPr txBox="1"/>
          <p:nvPr/>
        </p:nvSpPr>
        <p:spPr>
          <a:xfrm>
            <a:off x="895682" y="1715019"/>
            <a:ext cx="583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1" name="Connecteur droit avec flèche 290">
            <a:extLst>
              <a:ext uri="{FF2B5EF4-FFF2-40B4-BE49-F238E27FC236}">
                <a16:creationId xmlns:a16="http://schemas.microsoft.com/office/drawing/2014/main" id="{5B8F22D4-D71F-452C-B298-D1610C9042CE}"/>
              </a:ext>
            </a:extLst>
          </p:cNvPr>
          <p:cNvCxnSpPr>
            <a:cxnSpLocks/>
          </p:cNvCxnSpPr>
          <p:nvPr/>
        </p:nvCxnSpPr>
        <p:spPr>
          <a:xfrm flipV="1">
            <a:off x="6675965" y="1574889"/>
            <a:ext cx="651933" cy="404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ZoneTexte 291">
            <a:extLst>
              <a:ext uri="{FF2B5EF4-FFF2-40B4-BE49-F238E27FC236}">
                <a16:creationId xmlns:a16="http://schemas.microsoft.com/office/drawing/2014/main" id="{D3F11756-24F1-4329-9DD8-EB5C39873DE6}"/>
              </a:ext>
            </a:extLst>
          </p:cNvPr>
          <p:cNvSpPr txBox="1"/>
          <p:nvPr/>
        </p:nvSpPr>
        <p:spPr>
          <a:xfrm>
            <a:off x="8172032" y="1199390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relying on light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4A21511-25CA-4EA6-BE12-9CB71B3AEFDC}"/>
              </a:ext>
            </a:extLst>
          </p:cNvPr>
          <p:cNvCxnSpPr>
            <a:cxnSpLocks/>
          </p:cNvCxnSpPr>
          <p:nvPr/>
        </p:nvCxnSpPr>
        <p:spPr>
          <a:xfrm flipV="1">
            <a:off x="7772400" y="1132895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3" name="Connecteur droit avec flèche 292">
            <a:extLst>
              <a:ext uri="{FF2B5EF4-FFF2-40B4-BE49-F238E27FC236}">
                <a16:creationId xmlns:a16="http://schemas.microsoft.com/office/drawing/2014/main" id="{C2EAF44B-25E8-43DF-89CB-4EE49FDAAA37}"/>
              </a:ext>
            </a:extLst>
          </p:cNvPr>
          <p:cNvCxnSpPr>
            <a:cxnSpLocks/>
          </p:cNvCxnSpPr>
          <p:nvPr/>
        </p:nvCxnSpPr>
        <p:spPr>
          <a:xfrm>
            <a:off x="6684186" y="2124076"/>
            <a:ext cx="643711" cy="3742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ZoneTexte 293">
            <a:extLst>
              <a:ext uri="{FF2B5EF4-FFF2-40B4-BE49-F238E27FC236}">
                <a16:creationId xmlns:a16="http://schemas.microsoft.com/office/drawing/2014/main" id="{6C07FA2E-D7EA-4141-9F1F-F51318C623AC}"/>
              </a:ext>
            </a:extLst>
          </p:cNvPr>
          <p:cNvSpPr txBox="1"/>
          <p:nvPr/>
        </p:nvSpPr>
        <p:spPr>
          <a:xfrm>
            <a:off x="8172032" y="2238239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Shade-tolerant cyanobacteria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5" name="Connecteur droit avec flèche 294">
            <a:extLst>
              <a:ext uri="{FF2B5EF4-FFF2-40B4-BE49-F238E27FC236}">
                <a16:creationId xmlns:a16="http://schemas.microsoft.com/office/drawing/2014/main" id="{E738C133-4246-46BE-8744-C89EEF00C7C2}"/>
              </a:ext>
            </a:extLst>
          </p:cNvPr>
          <p:cNvCxnSpPr>
            <a:cxnSpLocks/>
          </p:cNvCxnSpPr>
          <p:nvPr/>
        </p:nvCxnSpPr>
        <p:spPr>
          <a:xfrm>
            <a:off x="7772400" y="2296195"/>
            <a:ext cx="279400" cy="3371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CEE9908-548E-497E-B33B-EBA06FA43B6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27008A4-2AF4-4070-9A7C-6491190DCFF8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345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87" name="ZoneTexte 286">
            <a:extLst>
              <a:ext uri="{FF2B5EF4-FFF2-40B4-BE49-F238E27FC236}">
                <a16:creationId xmlns:a16="http://schemas.microsoft.com/office/drawing/2014/main" id="{ACC96232-1B03-45E0-9A53-59F1F1C08AC4}"/>
              </a:ext>
            </a:extLst>
          </p:cNvPr>
          <p:cNvSpPr txBox="1"/>
          <p:nvPr/>
        </p:nvSpPr>
        <p:spPr>
          <a:xfrm>
            <a:off x="581799" y="619663"/>
            <a:ext cx="889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What are we expecting ?</a:t>
            </a:r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75E65FD4-E8AB-4372-A277-AD0055A6B92F}"/>
              </a:ext>
            </a:extLst>
          </p:cNvPr>
          <p:cNvSpPr txBox="1"/>
          <p:nvPr/>
        </p:nvSpPr>
        <p:spPr>
          <a:xfrm>
            <a:off x="895682" y="1715019"/>
            <a:ext cx="583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289" name="ZoneTexte 288">
            <a:extLst>
              <a:ext uri="{FF2B5EF4-FFF2-40B4-BE49-F238E27FC236}">
                <a16:creationId xmlns:a16="http://schemas.microsoft.com/office/drawing/2014/main" id="{CF0CD78A-C696-476B-9571-D30C9AA86B4A}"/>
              </a:ext>
            </a:extLst>
          </p:cNvPr>
          <p:cNvSpPr txBox="1"/>
          <p:nvPr/>
        </p:nvSpPr>
        <p:spPr>
          <a:xfrm>
            <a:off x="895681" y="3075057"/>
            <a:ext cx="6106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(H2)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phototroph communities will affect heterotrophic microbial communities.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1" name="Connecteur droit avec flèche 290">
            <a:extLst>
              <a:ext uri="{FF2B5EF4-FFF2-40B4-BE49-F238E27FC236}">
                <a16:creationId xmlns:a16="http://schemas.microsoft.com/office/drawing/2014/main" id="{5B8F22D4-D71F-452C-B298-D1610C9042CE}"/>
              </a:ext>
            </a:extLst>
          </p:cNvPr>
          <p:cNvCxnSpPr>
            <a:cxnSpLocks/>
          </p:cNvCxnSpPr>
          <p:nvPr/>
        </p:nvCxnSpPr>
        <p:spPr>
          <a:xfrm flipV="1">
            <a:off x="6675965" y="1574889"/>
            <a:ext cx="651933" cy="404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ZoneTexte 291">
            <a:extLst>
              <a:ext uri="{FF2B5EF4-FFF2-40B4-BE49-F238E27FC236}">
                <a16:creationId xmlns:a16="http://schemas.microsoft.com/office/drawing/2014/main" id="{D3F11756-24F1-4329-9DD8-EB5C39873DE6}"/>
              </a:ext>
            </a:extLst>
          </p:cNvPr>
          <p:cNvSpPr txBox="1"/>
          <p:nvPr/>
        </p:nvSpPr>
        <p:spPr>
          <a:xfrm>
            <a:off x="8172032" y="1199390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relying on light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4A21511-25CA-4EA6-BE12-9CB71B3AEFDC}"/>
              </a:ext>
            </a:extLst>
          </p:cNvPr>
          <p:cNvCxnSpPr>
            <a:cxnSpLocks/>
          </p:cNvCxnSpPr>
          <p:nvPr/>
        </p:nvCxnSpPr>
        <p:spPr>
          <a:xfrm flipV="1">
            <a:off x="7772400" y="1132895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3" name="Connecteur droit avec flèche 292">
            <a:extLst>
              <a:ext uri="{FF2B5EF4-FFF2-40B4-BE49-F238E27FC236}">
                <a16:creationId xmlns:a16="http://schemas.microsoft.com/office/drawing/2014/main" id="{C2EAF44B-25E8-43DF-89CB-4EE49FDAAA37}"/>
              </a:ext>
            </a:extLst>
          </p:cNvPr>
          <p:cNvCxnSpPr>
            <a:cxnSpLocks/>
          </p:cNvCxnSpPr>
          <p:nvPr/>
        </p:nvCxnSpPr>
        <p:spPr>
          <a:xfrm>
            <a:off x="6684186" y="2124076"/>
            <a:ext cx="643711" cy="3742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ZoneTexte 293">
            <a:extLst>
              <a:ext uri="{FF2B5EF4-FFF2-40B4-BE49-F238E27FC236}">
                <a16:creationId xmlns:a16="http://schemas.microsoft.com/office/drawing/2014/main" id="{6C07FA2E-D7EA-4141-9F1F-F51318C623AC}"/>
              </a:ext>
            </a:extLst>
          </p:cNvPr>
          <p:cNvSpPr txBox="1"/>
          <p:nvPr/>
        </p:nvSpPr>
        <p:spPr>
          <a:xfrm>
            <a:off x="8172032" y="2238239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Shade-tolerant cyanobacteria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5" name="Connecteur droit avec flèche 294">
            <a:extLst>
              <a:ext uri="{FF2B5EF4-FFF2-40B4-BE49-F238E27FC236}">
                <a16:creationId xmlns:a16="http://schemas.microsoft.com/office/drawing/2014/main" id="{E738C133-4246-46BE-8744-C89EEF00C7C2}"/>
              </a:ext>
            </a:extLst>
          </p:cNvPr>
          <p:cNvCxnSpPr>
            <a:cxnSpLocks/>
          </p:cNvCxnSpPr>
          <p:nvPr/>
        </p:nvCxnSpPr>
        <p:spPr>
          <a:xfrm>
            <a:off x="7772400" y="2296195"/>
            <a:ext cx="279400" cy="3371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6" name="Connecteur droit avec flèche 295">
            <a:extLst>
              <a:ext uri="{FF2B5EF4-FFF2-40B4-BE49-F238E27FC236}">
                <a16:creationId xmlns:a16="http://schemas.microsoft.com/office/drawing/2014/main" id="{36083BA0-AD70-42A3-8EBA-2C937213ABDB}"/>
              </a:ext>
            </a:extLst>
          </p:cNvPr>
          <p:cNvCxnSpPr>
            <a:cxnSpLocks/>
          </p:cNvCxnSpPr>
          <p:nvPr/>
        </p:nvCxnSpPr>
        <p:spPr>
          <a:xfrm flipV="1">
            <a:off x="6797254" y="3308865"/>
            <a:ext cx="704213" cy="286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ZoneTexte 296">
            <a:extLst>
              <a:ext uri="{FF2B5EF4-FFF2-40B4-BE49-F238E27FC236}">
                <a16:creationId xmlns:a16="http://schemas.microsoft.com/office/drawing/2014/main" id="{0A2E5EB7-8CD6-44D1-AA6E-E21EFEA53031}"/>
              </a:ext>
            </a:extLst>
          </p:cNvPr>
          <p:cNvSpPr txBox="1"/>
          <p:nvPr/>
        </p:nvSpPr>
        <p:spPr>
          <a:xfrm>
            <a:off x="8172032" y="3124199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Algal parasites/predators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00" name="Connecteur droit avec flèche 299">
            <a:extLst>
              <a:ext uri="{FF2B5EF4-FFF2-40B4-BE49-F238E27FC236}">
                <a16:creationId xmlns:a16="http://schemas.microsoft.com/office/drawing/2014/main" id="{98E22DE2-057E-4434-A7E6-5DEC65C507B9}"/>
              </a:ext>
            </a:extLst>
          </p:cNvPr>
          <p:cNvCxnSpPr>
            <a:cxnSpLocks/>
          </p:cNvCxnSpPr>
          <p:nvPr/>
        </p:nvCxnSpPr>
        <p:spPr>
          <a:xfrm flipV="1">
            <a:off x="7772399" y="3075057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2" name="Connecteur droit avec flèche 301">
            <a:extLst>
              <a:ext uri="{FF2B5EF4-FFF2-40B4-BE49-F238E27FC236}">
                <a16:creationId xmlns:a16="http://schemas.microsoft.com/office/drawing/2014/main" id="{96C6EF21-EBA6-4E2E-8804-4A31C7A70FD1}"/>
              </a:ext>
            </a:extLst>
          </p:cNvPr>
          <p:cNvCxnSpPr>
            <a:cxnSpLocks/>
          </p:cNvCxnSpPr>
          <p:nvPr/>
        </p:nvCxnSpPr>
        <p:spPr>
          <a:xfrm>
            <a:off x="6807838" y="3810402"/>
            <a:ext cx="638275" cy="375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64910B08-37B6-4078-9720-C30CEB3E2110}"/>
              </a:ext>
            </a:extLst>
          </p:cNvPr>
          <p:cNvSpPr txBox="1"/>
          <p:nvPr/>
        </p:nvSpPr>
        <p:spPr>
          <a:xfrm>
            <a:off x="8172032" y="3961017"/>
            <a:ext cx="31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Bacterial and fungal copiotrophs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04" name="Connecteur droit avec flèche 303">
            <a:extLst>
              <a:ext uri="{FF2B5EF4-FFF2-40B4-BE49-F238E27FC236}">
                <a16:creationId xmlns:a16="http://schemas.microsoft.com/office/drawing/2014/main" id="{AF300362-9123-445F-B43B-288123195F8B}"/>
              </a:ext>
            </a:extLst>
          </p:cNvPr>
          <p:cNvCxnSpPr>
            <a:cxnSpLocks/>
          </p:cNvCxnSpPr>
          <p:nvPr/>
        </p:nvCxnSpPr>
        <p:spPr>
          <a:xfrm flipV="1">
            <a:off x="7772399" y="3911875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CEE9908-548E-497E-B33B-EBA06FA43B6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27008A4-2AF4-4070-9A7C-6491190DCFF8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998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87" name="ZoneTexte 286">
            <a:extLst>
              <a:ext uri="{FF2B5EF4-FFF2-40B4-BE49-F238E27FC236}">
                <a16:creationId xmlns:a16="http://schemas.microsoft.com/office/drawing/2014/main" id="{ACC96232-1B03-45E0-9A53-59F1F1C08AC4}"/>
              </a:ext>
            </a:extLst>
          </p:cNvPr>
          <p:cNvSpPr txBox="1"/>
          <p:nvPr/>
        </p:nvSpPr>
        <p:spPr>
          <a:xfrm>
            <a:off x="581799" y="619663"/>
            <a:ext cx="889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What are we expecting ?</a:t>
            </a:r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75E65FD4-E8AB-4372-A277-AD0055A6B92F}"/>
              </a:ext>
            </a:extLst>
          </p:cNvPr>
          <p:cNvSpPr txBox="1"/>
          <p:nvPr/>
        </p:nvSpPr>
        <p:spPr>
          <a:xfrm>
            <a:off x="895682" y="1715019"/>
            <a:ext cx="583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289" name="ZoneTexte 288">
            <a:extLst>
              <a:ext uri="{FF2B5EF4-FFF2-40B4-BE49-F238E27FC236}">
                <a16:creationId xmlns:a16="http://schemas.microsoft.com/office/drawing/2014/main" id="{CF0CD78A-C696-476B-9571-D30C9AA86B4A}"/>
              </a:ext>
            </a:extLst>
          </p:cNvPr>
          <p:cNvSpPr txBox="1"/>
          <p:nvPr/>
        </p:nvSpPr>
        <p:spPr>
          <a:xfrm>
            <a:off x="895681" y="3075057"/>
            <a:ext cx="6106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(H2)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phototroph communities will affect heterotrophic microbial communities.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290" name="ZoneTexte 289">
            <a:extLst>
              <a:ext uri="{FF2B5EF4-FFF2-40B4-BE49-F238E27FC236}">
                <a16:creationId xmlns:a16="http://schemas.microsoft.com/office/drawing/2014/main" id="{12ED9436-09AF-4348-A464-89B4EF30FB1F}"/>
              </a:ext>
            </a:extLst>
          </p:cNvPr>
          <p:cNvSpPr txBox="1"/>
          <p:nvPr/>
        </p:nvSpPr>
        <p:spPr>
          <a:xfrm>
            <a:off x="895682" y="4753904"/>
            <a:ext cx="583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(H3)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microbial communities altogether will have repercussions on COS fluxes.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1" name="Connecteur droit avec flèche 290">
            <a:extLst>
              <a:ext uri="{FF2B5EF4-FFF2-40B4-BE49-F238E27FC236}">
                <a16:creationId xmlns:a16="http://schemas.microsoft.com/office/drawing/2014/main" id="{5B8F22D4-D71F-452C-B298-D1610C9042CE}"/>
              </a:ext>
            </a:extLst>
          </p:cNvPr>
          <p:cNvCxnSpPr>
            <a:cxnSpLocks/>
          </p:cNvCxnSpPr>
          <p:nvPr/>
        </p:nvCxnSpPr>
        <p:spPr>
          <a:xfrm flipV="1">
            <a:off x="6675965" y="1574889"/>
            <a:ext cx="651933" cy="4047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2" name="ZoneTexte 291">
            <a:extLst>
              <a:ext uri="{FF2B5EF4-FFF2-40B4-BE49-F238E27FC236}">
                <a16:creationId xmlns:a16="http://schemas.microsoft.com/office/drawing/2014/main" id="{D3F11756-24F1-4329-9DD8-EB5C39873DE6}"/>
              </a:ext>
            </a:extLst>
          </p:cNvPr>
          <p:cNvSpPr txBox="1"/>
          <p:nvPr/>
        </p:nvSpPr>
        <p:spPr>
          <a:xfrm>
            <a:off x="8172032" y="1199390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relying on light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4A21511-25CA-4EA6-BE12-9CB71B3AEFDC}"/>
              </a:ext>
            </a:extLst>
          </p:cNvPr>
          <p:cNvCxnSpPr>
            <a:cxnSpLocks/>
          </p:cNvCxnSpPr>
          <p:nvPr/>
        </p:nvCxnSpPr>
        <p:spPr>
          <a:xfrm flipV="1">
            <a:off x="7772400" y="1132895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3" name="Connecteur droit avec flèche 292">
            <a:extLst>
              <a:ext uri="{FF2B5EF4-FFF2-40B4-BE49-F238E27FC236}">
                <a16:creationId xmlns:a16="http://schemas.microsoft.com/office/drawing/2014/main" id="{C2EAF44B-25E8-43DF-89CB-4EE49FDAAA37}"/>
              </a:ext>
            </a:extLst>
          </p:cNvPr>
          <p:cNvCxnSpPr>
            <a:cxnSpLocks/>
          </p:cNvCxnSpPr>
          <p:nvPr/>
        </p:nvCxnSpPr>
        <p:spPr>
          <a:xfrm>
            <a:off x="6684186" y="2124076"/>
            <a:ext cx="643711" cy="3742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ZoneTexte 293">
            <a:extLst>
              <a:ext uri="{FF2B5EF4-FFF2-40B4-BE49-F238E27FC236}">
                <a16:creationId xmlns:a16="http://schemas.microsoft.com/office/drawing/2014/main" id="{6C07FA2E-D7EA-4141-9F1F-F51318C623AC}"/>
              </a:ext>
            </a:extLst>
          </p:cNvPr>
          <p:cNvSpPr txBox="1"/>
          <p:nvPr/>
        </p:nvSpPr>
        <p:spPr>
          <a:xfrm>
            <a:off x="8172032" y="2238239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Shade-tolerant cyanobacteria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5" name="Connecteur droit avec flèche 294">
            <a:extLst>
              <a:ext uri="{FF2B5EF4-FFF2-40B4-BE49-F238E27FC236}">
                <a16:creationId xmlns:a16="http://schemas.microsoft.com/office/drawing/2014/main" id="{E738C133-4246-46BE-8744-C89EEF00C7C2}"/>
              </a:ext>
            </a:extLst>
          </p:cNvPr>
          <p:cNvCxnSpPr>
            <a:cxnSpLocks/>
          </p:cNvCxnSpPr>
          <p:nvPr/>
        </p:nvCxnSpPr>
        <p:spPr>
          <a:xfrm>
            <a:off x="7772400" y="2296195"/>
            <a:ext cx="279400" cy="3371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6" name="Connecteur droit avec flèche 295">
            <a:extLst>
              <a:ext uri="{FF2B5EF4-FFF2-40B4-BE49-F238E27FC236}">
                <a16:creationId xmlns:a16="http://schemas.microsoft.com/office/drawing/2014/main" id="{36083BA0-AD70-42A3-8EBA-2C937213ABDB}"/>
              </a:ext>
            </a:extLst>
          </p:cNvPr>
          <p:cNvCxnSpPr>
            <a:cxnSpLocks/>
          </p:cNvCxnSpPr>
          <p:nvPr/>
        </p:nvCxnSpPr>
        <p:spPr>
          <a:xfrm flipV="1">
            <a:off x="6797254" y="3308865"/>
            <a:ext cx="704213" cy="286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ZoneTexte 296">
            <a:extLst>
              <a:ext uri="{FF2B5EF4-FFF2-40B4-BE49-F238E27FC236}">
                <a16:creationId xmlns:a16="http://schemas.microsoft.com/office/drawing/2014/main" id="{0A2E5EB7-8CD6-44D1-AA6E-E21EFEA53031}"/>
              </a:ext>
            </a:extLst>
          </p:cNvPr>
          <p:cNvSpPr txBox="1"/>
          <p:nvPr/>
        </p:nvSpPr>
        <p:spPr>
          <a:xfrm>
            <a:off x="8172032" y="3124199"/>
            <a:ext cx="277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Algal parasites/predators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298" name="Connecteur droit avec flèche 297">
            <a:extLst>
              <a:ext uri="{FF2B5EF4-FFF2-40B4-BE49-F238E27FC236}">
                <a16:creationId xmlns:a16="http://schemas.microsoft.com/office/drawing/2014/main" id="{222417D5-2D47-42A8-8F24-48105DA69424}"/>
              </a:ext>
            </a:extLst>
          </p:cNvPr>
          <p:cNvCxnSpPr>
            <a:cxnSpLocks/>
          </p:cNvCxnSpPr>
          <p:nvPr/>
        </p:nvCxnSpPr>
        <p:spPr>
          <a:xfrm flipV="1">
            <a:off x="6815662" y="4925071"/>
            <a:ext cx="630451" cy="287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Connecteur droit avec flèche 299">
            <a:extLst>
              <a:ext uri="{FF2B5EF4-FFF2-40B4-BE49-F238E27FC236}">
                <a16:creationId xmlns:a16="http://schemas.microsoft.com/office/drawing/2014/main" id="{98E22DE2-057E-4434-A7E6-5DEC65C507B9}"/>
              </a:ext>
            </a:extLst>
          </p:cNvPr>
          <p:cNvCxnSpPr>
            <a:cxnSpLocks/>
          </p:cNvCxnSpPr>
          <p:nvPr/>
        </p:nvCxnSpPr>
        <p:spPr>
          <a:xfrm flipV="1">
            <a:off x="7772399" y="3075057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2" name="Connecteur droit avec flèche 301">
            <a:extLst>
              <a:ext uri="{FF2B5EF4-FFF2-40B4-BE49-F238E27FC236}">
                <a16:creationId xmlns:a16="http://schemas.microsoft.com/office/drawing/2014/main" id="{96C6EF21-EBA6-4E2E-8804-4A31C7A70FD1}"/>
              </a:ext>
            </a:extLst>
          </p:cNvPr>
          <p:cNvCxnSpPr>
            <a:cxnSpLocks/>
          </p:cNvCxnSpPr>
          <p:nvPr/>
        </p:nvCxnSpPr>
        <p:spPr>
          <a:xfrm>
            <a:off x="6807838" y="3810402"/>
            <a:ext cx="638275" cy="375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3" name="ZoneTexte 302">
            <a:extLst>
              <a:ext uri="{FF2B5EF4-FFF2-40B4-BE49-F238E27FC236}">
                <a16:creationId xmlns:a16="http://schemas.microsoft.com/office/drawing/2014/main" id="{64910B08-37B6-4078-9720-C30CEB3E2110}"/>
              </a:ext>
            </a:extLst>
          </p:cNvPr>
          <p:cNvSpPr txBox="1"/>
          <p:nvPr/>
        </p:nvSpPr>
        <p:spPr>
          <a:xfrm>
            <a:off x="8172032" y="3961017"/>
            <a:ext cx="315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Bacterial and fungal copiotrophs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04" name="Connecteur droit avec flèche 303">
            <a:extLst>
              <a:ext uri="{FF2B5EF4-FFF2-40B4-BE49-F238E27FC236}">
                <a16:creationId xmlns:a16="http://schemas.microsoft.com/office/drawing/2014/main" id="{AF300362-9123-445F-B43B-288123195F8B}"/>
              </a:ext>
            </a:extLst>
          </p:cNvPr>
          <p:cNvCxnSpPr>
            <a:cxnSpLocks/>
          </p:cNvCxnSpPr>
          <p:nvPr/>
        </p:nvCxnSpPr>
        <p:spPr>
          <a:xfrm flipV="1">
            <a:off x="7772399" y="3911875"/>
            <a:ext cx="270933" cy="3693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5" name="ZoneTexte 304">
            <a:extLst>
              <a:ext uri="{FF2B5EF4-FFF2-40B4-BE49-F238E27FC236}">
                <a16:creationId xmlns:a16="http://schemas.microsoft.com/office/drawing/2014/main" id="{9AF470C6-CC3A-42D0-89FB-C77170377967}"/>
              </a:ext>
            </a:extLst>
          </p:cNvPr>
          <p:cNvSpPr txBox="1"/>
          <p:nvPr/>
        </p:nvSpPr>
        <p:spPr>
          <a:xfrm>
            <a:off x="7565815" y="4735864"/>
            <a:ext cx="4075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Linked with COS emission :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Mortierellomycetes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06" name="ZoneTexte 305">
            <a:extLst>
              <a:ext uri="{FF2B5EF4-FFF2-40B4-BE49-F238E27FC236}">
                <a16:creationId xmlns:a16="http://schemas.microsoft.com/office/drawing/2014/main" id="{DBAF0DA4-E482-4015-AD8F-B2A89A9221F2}"/>
              </a:ext>
            </a:extLst>
          </p:cNvPr>
          <p:cNvSpPr txBox="1"/>
          <p:nvPr/>
        </p:nvSpPr>
        <p:spPr>
          <a:xfrm>
            <a:off x="7214023" y="6432846"/>
            <a:ext cx="477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Source : Ogawa et al., 2016, Masaki et al., 2016, Meredith et al., 2019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07" name="Connecteur droit avec flèche 306">
            <a:extLst>
              <a:ext uri="{FF2B5EF4-FFF2-40B4-BE49-F238E27FC236}">
                <a16:creationId xmlns:a16="http://schemas.microsoft.com/office/drawing/2014/main" id="{04E92093-DB07-4955-9FB7-E069CC3CA9EC}"/>
              </a:ext>
            </a:extLst>
          </p:cNvPr>
          <p:cNvCxnSpPr>
            <a:cxnSpLocks/>
          </p:cNvCxnSpPr>
          <p:nvPr/>
        </p:nvCxnSpPr>
        <p:spPr>
          <a:xfrm>
            <a:off x="6818520" y="5411437"/>
            <a:ext cx="627593" cy="3913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" name="ZoneTexte 307">
            <a:extLst>
              <a:ext uri="{FF2B5EF4-FFF2-40B4-BE49-F238E27FC236}">
                <a16:creationId xmlns:a16="http://schemas.microsoft.com/office/drawing/2014/main" id="{7864E35E-E9C3-43C0-AF1A-51EA62D988AF}"/>
              </a:ext>
            </a:extLst>
          </p:cNvPr>
          <p:cNvSpPr txBox="1"/>
          <p:nvPr/>
        </p:nvSpPr>
        <p:spPr>
          <a:xfrm>
            <a:off x="7501467" y="5607112"/>
            <a:ext cx="437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Linked with COS consumption : Phototrophs !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09" name="ZoneTexte 308">
            <a:extLst>
              <a:ext uri="{FF2B5EF4-FFF2-40B4-BE49-F238E27FC236}">
                <a16:creationId xmlns:a16="http://schemas.microsoft.com/office/drawing/2014/main" id="{D9EB1C8C-9F28-423E-9441-5D276F274F17}"/>
              </a:ext>
            </a:extLst>
          </p:cNvPr>
          <p:cNvSpPr txBox="1"/>
          <p:nvPr/>
        </p:nvSpPr>
        <p:spPr>
          <a:xfrm>
            <a:off x="7520517" y="5857935"/>
            <a:ext cx="4377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And other bacteria and fungi :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Actinobacteria,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and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Leotiomycetes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.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10" name="ZoneTexte 309">
            <a:extLst>
              <a:ext uri="{FF2B5EF4-FFF2-40B4-BE49-F238E27FC236}">
                <a16:creationId xmlns:a16="http://schemas.microsoft.com/office/drawing/2014/main" id="{8ADAD542-6376-4C37-9166-44D0BDD8C8A7}"/>
              </a:ext>
            </a:extLst>
          </p:cNvPr>
          <p:cNvSpPr txBox="1"/>
          <p:nvPr/>
        </p:nvSpPr>
        <p:spPr>
          <a:xfrm>
            <a:off x="7619999" y="5040716"/>
            <a:ext cx="310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Source : Kitz et al., 2019, Masaki et al., 2016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CEE9908-548E-497E-B33B-EBA06FA43B6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27008A4-2AF4-4070-9A7C-6491190DCFF8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36" name="Image 3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71293DFA-580C-43C0-A95F-58586AF23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248">
            <a:off x="11289298" y="5550082"/>
            <a:ext cx="338005" cy="3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310589" y="757796"/>
            <a:ext cx="390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Statistical analyses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B66C0-505E-4487-AC75-687200328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53"/>
          <a:stretch/>
        </p:blipFill>
        <p:spPr bwMode="auto">
          <a:xfrm>
            <a:off x="4216137" y="651720"/>
            <a:ext cx="83876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6033572-02B1-4B6D-981F-755E9EA358B0}"/>
              </a:ext>
            </a:extLst>
          </p:cNvPr>
          <p:cNvSpPr txBox="1"/>
          <p:nvPr/>
        </p:nvSpPr>
        <p:spPr>
          <a:xfrm>
            <a:off x="3154831" y="1715549"/>
            <a:ext cx="263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1. </a:t>
            </a: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Permanovas 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E899C28-82AB-4D36-8C72-53D0B2B8CE8F}"/>
              </a:ext>
            </a:extLst>
          </p:cNvPr>
          <p:cNvSpPr txBox="1"/>
          <p:nvPr/>
        </p:nvSpPr>
        <p:spPr>
          <a:xfrm>
            <a:off x="2748474" y="3715285"/>
            <a:ext cx="411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abundance ~ light treatment * soil type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F9C1038-A3CC-4179-A5BD-0B4F479DCA55}"/>
              </a:ext>
            </a:extLst>
          </p:cNvPr>
          <p:cNvSpPr txBox="1"/>
          <p:nvPr/>
        </p:nvSpPr>
        <p:spPr>
          <a:xfrm>
            <a:off x="7222055" y="1759640"/>
            <a:ext cx="462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2. </a:t>
            </a: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Mixed effect linear model 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F7612B4-B436-49C9-81C0-195E5002E169}"/>
              </a:ext>
            </a:extLst>
          </p:cNvPr>
          <p:cNvSpPr txBox="1"/>
          <p:nvPr/>
        </p:nvSpPr>
        <p:spPr>
          <a:xfrm>
            <a:off x="7387750" y="3568572"/>
            <a:ext cx="4119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gas flux ~ light treatment * soil type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with random = position of the jar in the chamber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 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E80B85D-7EE6-4614-9776-B1CA23E6AF94}"/>
              </a:ext>
            </a:extLst>
          </p:cNvPr>
          <p:cNvSpPr txBox="1"/>
          <p:nvPr/>
        </p:nvSpPr>
        <p:spPr>
          <a:xfrm>
            <a:off x="3479026" y="4734435"/>
            <a:ext cx="243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3 : for phototrophs, bacteria and fungi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BD6AB98-D1D2-4B1C-AA7C-1B04020DFB16}"/>
              </a:ext>
            </a:extLst>
          </p:cNvPr>
          <p:cNvSpPr txBox="1"/>
          <p:nvPr/>
        </p:nvSpPr>
        <p:spPr>
          <a:xfrm>
            <a:off x="8090937" y="4888323"/>
            <a:ext cx="243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2 : for CO</a:t>
            </a:r>
            <a:r>
              <a:rPr lang="en-US" sz="2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and COS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421C1CB-56F1-41C2-913E-01AF04668280}"/>
              </a:ext>
            </a:extLst>
          </p:cNvPr>
          <p:cNvCxnSpPr>
            <a:cxnSpLocks/>
          </p:cNvCxnSpPr>
          <p:nvPr/>
        </p:nvCxnSpPr>
        <p:spPr>
          <a:xfrm flipH="1">
            <a:off x="495127" y="2432360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15E411F-292E-4C2E-9CA4-1D72DBBCCB1D}"/>
              </a:ext>
            </a:extLst>
          </p:cNvPr>
          <p:cNvCxnSpPr>
            <a:cxnSpLocks/>
          </p:cNvCxnSpPr>
          <p:nvPr/>
        </p:nvCxnSpPr>
        <p:spPr>
          <a:xfrm flipV="1">
            <a:off x="7222055" y="1759640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F87D7BB4-7DA7-4951-9D83-DD081E161FCA}"/>
              </a:ext>
            </a:extLst>
          </p:cNvPr>
          <p:cNvSpPr txBox="1"/>
          <p:nvPr/>
        </p:nvSpPr>
        <p:spPr>
          <a:xfrm>
            <a:off x="2748474" y="2534204"/>
            <a:ext cx="43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Do soil types and light treatments significantly influence microbial community composition ?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C127838-7740-4734-92E6-2B5C525C68D0}"/>
              </a:ext>
            </a:extLst>
          </p:cNvPr>
          <p:cNvCxnSpPr>
            <a:cxnSpLocks/>
          </p:cNvCxnSpPr>
          <p:nvPr/>
        </p:nvCxnSpPr>
        <p:spPr>
          <a:xfrm flipV="1">
            <a:off x="2525245" y="1920448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3515B8E7-B197-41E6-8737-3BDE6636E308}"/>
              </a:ext>
            </a:extLst>
          </p:cNvPr>
          <p:cNvCxnSpPr>
            <a:cxnSpLocks/>
          </p:cNvCxnSpPr>
          <p:nvPr/>
        </p:nvCxnSpPr>
        <p:spPr>
          <a:xfrm flipH="1">
            <a:off x="495127" y="33372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86E2D88-A884-405E-BCFB-5EA8EC994B68}"/>
              </a:ext>
            </a:extLst>
          </p:cNvPr>
          <p:cNvCxnSpPr>
            <a:cxnSpLocks/>
          </p:cNvCxnSpPr>
          <p:nvPr/>
        </p:nvCxnSpPr>
        <p:spPr>
          <a:xfrm flipH="1">
            <a:off x="495127" y="45945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E00CC18B-E5A1-440E-BDF4-D851B94FBD5A}"/>
              </a:ext>
            </a:extLst>
          </p:cNvPr>
          <p:cNvSpPr txBox="1"/>
          <p:nvPr/>
        </p:nvSpPr>
        <p:spPr>
          <a:xfrm>
            <a:off x="559692" y="1895945"/>
            <a:ext cx="174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Test performed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94FA77-3D5A-426E-8FF3-87FB242FDCAB}"/>
              </a:ext>
            </a:extLst>
          </p:cNvPr>
          <p:cNvSpPr txBox="1"/>
          <p:nvPr/>
        </p:nvSpPr>
        <p:spPr>
          <a:xfrm>
            <a:off x="422816" y="2515405"/>
            <a:ext cx="192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Underlying question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9AFFE-9C99-4341-B47C-F0D092199A0A}"/>
              </a:ext>
            </a:extLst>
          </p:cNvPr>
          <p:cNvSpPr txBox="1"/>
          <p:nvPr/>
        </p:nvSpPr>
        <p:spPr>
          <a:xfrm>
            <a:off x="848254" y="3765830"/>
            <a:ext cx="110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Factors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ADD86E2-EFD9-4B3D-84C6-6A169A85A7FB}"/>
              </a:ext>
            </a:extLst>
          </p:cNvPr>
          <p:cNvSpPr txBox="1"/>
          <p:nvPr/>
        </p:nvSpPr>
        <p:spPr>
          <a:xfrm>
            <a:off x="903861" y="5088378"/>
            <a:ext cx="1240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Details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60ED1A4-1E62-4750-89C8-B76A66432080}"/>
              </a:ext>
            </a:extLst>
          </p:cNvPr>
          <p:cNvSpPr txBox="1"/>
          <p:nvPr/>
        </p:nvSpPr>
        <p:spPr>
          <a:xfrm>
            <a:off x="7302855" y="2515405"/>
            <a:ext cx="428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Do soil types and light treatments significantly influence CO</a:t>
            </a:r>
            <a:r>
              <a:rPr lang="en-US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and COS balance in soils ?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E2702BD-998E-4373-B4C6-10550F5DC47D}"/>
              </a:ext>
            </a:extLst>
          </p:cNvPr>
          <p:cNvSpPr txBox="1"/>
          <p:nvPr/>
        </p:nvSpPr>
        <p:spPr>
          <a:xfrm>
            <a:off x="5328115" y="783482"/>
            <a:ext cx="411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at the class taxonomic level !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B9B9B31-CA83-4C16-8606-1066002EEA70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9314DB-2752-46B6-8763-8FF017847A26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8823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310589" y="757796"/>
            <a:ext cx="390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Statistical analyses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B66C0-505E-4487-AC75-687200328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53"/>
          <a:stretch/>
        </p:blipFill>
        <p:spPr bwMode="auto">
          <a:xfrm>
            <a:off x="4216137" y="651720"/>
            <a:ext cx="83876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5E899C28-82AB-4D36-8C72-53D0B2B8CE8F}"/>
              </a:ext>
            </a:extLst>
          </p:cNvPr>
          <p:cNvSpPr txBox="1"/>
          <p:nvPr/>
        </p:nvSpPr>
        <p:spPr>
          <a:xfrm>
            <a:off x="2776559" y="3448540"/>
            <a:ext cx="4119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abundance ~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land use + sand content + pH + silt content + C:N ratio + light treatment + COS flux + CO</a:t>
            </a:r>
            <a:r>
              <a:rPr lang="en-GB" sz="2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flux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F7612B4-B436-49C9-81C0-195E5002E169}"/>
              </a:ext>
            </a:extLst>
          </p:cNvPr>
          <p:cNvSpPr txBox="1"/>
          <p:nvPr/>
        </p:nvSpPr>
        <p:spPr>
          <a:xfrm>
            <a:off x="7445283" y="3589769"/>
            <a:ext cx="411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abundance ~ COS flux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For each light treatment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E80B85D-7EE6-4614-9776-B1CA23E6AF94}"/>
              </a:ext>
            </a:extLst>
          </p:cNvPr>
          <p:cNvSpPr txBox="1"/>
          <p:nvPr/>
        </p:nvSpPr>
        <p:spPr>
          <a:xfrm>
            <a:off x="3458446" y="4793218"/>
            <a:ext cx="243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3 : for phototrophs, bacteria and fungi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BD6AB98-D1D2-4B1C-AA7C-1B04020DFB16}"/>
              </a:ext>
            </a:extLst>
          </p:cNvPr>
          <p:cNvSpPr txBox="1"/>
          <p:nvPr/>
        </p:nvSpPr>
        <p:spPr>
          <a:xfrm>
            <a:off x="7445283" y="4780602"/>
            <a:ext cx="3725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6 : for each organisms group (x3) under either light or dark (x2)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421C1CB-56F1-41C2-913E-01AF04668280}"/>
              </a:ext>
            </a:extLst>
          </p:cNvPr>
          <p:cNvCxnSpPr>
            <a:cxnSpLocks/>
          </p:cNvCxnSpPr>
          <p:nvPr/>
        </p:nvCxnSpPr>
        <p:spPr>
          <a:xfrm flipH="1">
            <a:off x="495127" y="2432360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15E411F-292E-4C2E-9CA4-1D72DBBCCB1D}"/>
              </a:ext>
            </a:extLst>
          </p:cNvPr>
          <p:cNvCxnSpPr>
            <a:cxnSpLocks/>
          </p:cNvCxnSpPr>
          <p:nvPr/>
        </p:nvCxnSpPr>
        <p:spPr>
          <a:xfrm flipV="1">
            <a:off x="7222055" y="1759640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F87D7BB4-7DA7-4951-9D83-DD081E161FCA}"/>
              </a:ext>
            </a:extLst>
          </p:cNvPr>
          <p:cNvSpPr txBox="1"/>
          <p:nvPr/>
        </p:nvSpPr>
        <p:spPr>
          <a:xfrm>
            <a:off x="2909215" y="2449357"/>
            <a:ext cx="439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What is the variation between the different soil communities and how much of the variability is explained by environmental variables ?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C127838-7740-4734-92E6-2B5C525C68D0}"/>
              </a:ext>
            </a:extLst>
          </p:cNvPr>
          <p:cNvCxnSpPr>
            <a:cxnSpLocks/>
          </p:cNvCxnSpPr>
          <p:nvPr/>
        </p:nvCxnSpPr>
        <p:spPr>
          <a:xfrm flipV="1">
            <a:off x="2525245" y="1920448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3515B8E7-B197-41E6-8737-3BDE6636E308}"/>
              </a:ext>
            </a:extLst>
          </p:cNvPr>
          <p:cNvCxnSpPr>
            <a:cxnSpLocks/>
          </p:cNvCxnSpPr>
          <p:nvPr/>
        </p:nvCxnSpPr>
        <p:spPr>
          <a:xfrm flipH="1">
            <a:off x="495127" y="33372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86E2D88-A884-405E-BCFB-5EA8EC994B68}"/>
              </a:ext>
            </a:extLst>
          </p:cNvPr>
          <p:cNvCxnSpPr>
            <a:cxnSpLocks/>
          </p:cNvCxnSpPr>
          <p:nvPr/>
        </p:nvCxnSpPr>
        <p:spPr>
          <a:xfrm flipH="1">
            <a:off x="495127" y="45945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E00CC18B-E5A1-440E-BDF4-D851B94FBD5A}"/>
              </a:ext>
            </a:extLst>
          </p:cNvPr>
          <p:cNvSpPr txBox="1"/>
          <p:nvPr/>
        </p:nvSpPr>
        <p:spPr>
          <a:xfrm>
            <a:off x="559692" y="1895945"/>
            <a:ext cx="174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Test performed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9AFFE-9C99-4341-B47C-F0D092199A0A}"/>
              </a:ext>
            </a:extLst>
          </p:cNvPr>
          <p:cNvSpPr txBox="1"/>
          <p:nvPr/>
        </p:nvSpPr>
        <p:spPr>
          <a:xfrm>
            <a:off x="848254" y="3765830"/>
            <a:ext cx="110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Factors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ADD86E2-EFD9-4B3D-84C6-6A169A85A7FB}"/>
              </a:ext>
            </a:extLst>
          </p:cNvPr>
          <p:cNvSpPr txBox="1"/>
          <p:nvPr/>
        </p:nvSpPr>
        <p:spPr>
          <a:xfrm>
            <a:off x="903861" y="5088378"/>
            <a:ext cx="1240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Details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60ED1A4-1E62-4750-89C8-B76A66432080}"/>
              </a:ext>
            </a:extLst>
          </p:cNvPr>
          <p:cNvSpPr txBox="1"/>
          <p:nvPr/>
        </p:nvSpPr>
        <p:spPr>
          <a:xfrm>
            <a:off x="7387750" y="2533910"/>
            <a:ext cx="428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 can microbial community composition explain COS fluxes 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4743F4C-212C-4C21-B163-9078359311C6}"/>
              </a:ext>
            </a:extLst>
          </p:cNvPr>
          <p:cNvSpPr txBox="1"/>
          <p:nvPr/>
        </p:nvSpPr>
        <p:spPr>
          <a:xfrm>
            <a:off x="2812809" y="1448645"/>
            <a:ext cx="4121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</a:t>
            </a: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. Canonical correspondence analysis 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570647-A90A-4C61-AAF1-665767F754C3}"/>
              </a:ext>
            </a:extLst>
          </p:cNvPr>
          <p:cNvSpPr txBox="1"/>
          <p:nvPr/>
        </p:nvSpPr>
        <p:spPr>
          <a:xfrm>
            <a:off x="7445283" y="1367594"/>
            <a:ext cx="37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4. </a:t>
            </a: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linear latent variable model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12E0E5-6B3E-4C02-92A4-1851797992FA}"/>
              </a:ext>
            </a:extLst>
          </p:cNvPr>
          <p:cNvSpPr txBox="1"/>
          <p:nvPr/>
        </p:nvSpPr>
        <p:spPr>
          <a:xfrm>
            <a:off x="5328115" y="783482"/>
            <a:ext cx="411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at the class taxonomic level !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B0F9066-E119-4190-9406-DF87FCF28785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CA2F399-7012-498C-B425-F1104051DB3D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16F93C9-5CE7-49CC-B8E5-9CB0FE058449}"/>
              </a:ext>
            </a:extLst>
          </p:cNvPr>
          <p:cNvSpPr txBox="1"/>
          <p:nvPr/>
        </p:nvSpPr>
        <p:spPr>
          <a:xfrm>
            <a:off x="422816" y="2515405"/>
            <a:ext cx="192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Underlying question</a:t>
            </a:r>
          </a:p>
        </p:txBody>
      </p:sp>
    </p:spTree>
    <p:extLst>
      <p:ext uri="{BB962C8B-B14F-4D97-AF65-F5344CB8AC3E}">
        <p14:creationId xmlns:p14="http://schemas.microsoft.com/office/powerpoint/2010/main" val="370752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310589" y="757796"/>
            <a:ext cx="390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Statistical analyses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B66C0-505E-4487-AC75-687200328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53"/>
          <a:stretch/>
        </p:blipFill>
        <p:spPr bwMode="auto">
          <a:xfrm>
            <a:off x="4216137" y="651720"/>
            <a:ext cx="838761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5E899C28-82AB-4D36-8C72-53D0B2B8CE8F}"/>
              </a:ext>
            </a:extLst>
          </p:cNvPr>
          <p:cNvSpPr txBox="1"/>
          <p:nvPr/>
        </p:nvSpPr>
        <p:spPr>
          <a:xfrm>
            <a:off x="2815095" y="3737618"/>
            <a:ext cx="814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only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used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microbial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classes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correlated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with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COS fluxes in the test n°4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E80B85D-7EE6-4614-9776-B1CA23E6AF94}"/>
              </a:ext>
            </a:extLst>
          </p:cNvPr>
          <p:cNvSpPr txBox="1"/>
          <p:nvPr/>
        </p:nvSpPr>
        <p:spPr>
          <a:xfrm>
            <a:off x="4985956" y="4888323"/>
            <a:ext cx="305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2 : for light and for dark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421C1CB-56F1-41C2-913E-01AF04668280}"/>
              </a:ext>
            </a:extLst>
          </p:cNvPr>
          <p:cNvCxnSpPr>
            <a:cxnSpLocks/>
          </p:cNvCxnSpPr>
          <p:nvPr/>
        </p:nvCxnSpPr>
        <p:spPr>
          <a:xfrm flipH="1">
            <a:off x="495127" y="2432360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15E411F-292E-4C2E-9CA4-1D72DBBCCB1D}"/>
              </a:ext>
            </a:extLst>
          </p:cNvPr>
          <p:cNvCxnSpPr>
            <a:cxnSpLocks/>
          </p:cNvCxnSpPr>
          <p:nvPr/>
        </p:nvCxnSpPr>
        <p:spPr>
          <a:xfrm flipV="1">
            <a:off x="11220450" y="1810185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F87D7BB4-7DA7-4951-9D83-DD081E161FCA}"/>
              </a:ext>
            </a:extLst>
          </p:cNvPr>
          <p:cNvSpPr txBox="1"/>
          <p:nvPr/>
        </p:nvSpPr>
        <p:spPr>
          <a:xfrm>
            <a:off x="2596069" y="2643338"/>
            <a:ext cx="855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 do the abundances of the different microbial classes correlate with each other?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C127838-7740-4734-92E6-2B5C525C68D0}"/>
              </a:ext>
            </a:extLst>
          </p:cNvPr>
          <p:cNvCxnSpPr>
            <a:cxnSpLocks/>
          </p:cNvCxnSpPr>
          <p:nvPr/>
        </p:nvCxnSpPr>
        <p:spPr>
          <a:xfrm flipV="1">
            <a:off x="2525245" y="1920448"/>
            <a:ext cx="0" cy="39112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3515B8E7-B197-41E6-8737-3BDE6636E308}"/>
              </a:ext>
            </a:extLst>
          </p:cNvPr>
          <p:cNvCxnSpPr>
            <a:cxnSpLocks/>
          </p:cNvCxnSpPr>
          <p:nvPr/>
        </p:nvCxnSpPr>
        <p:spPr>
          <a:xfrm flipH="1">
            <a:off x="495127" y="33372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86E2D88-A884-405E-BCFB-5EA8EC994B68}"/>
              </a:ext>
            </a:extLst>
          </p:cNvPr>
          <p:cNvCxnSpPr>
            <a:cxnSpLocks/>
          </p:cNvCxnSpPr>
          <p:nvPr/>
        </p:nvCxnSpPr>
        <p:spPr>
          <a:xfrm flipH="1">
            <a:off x="495127" y="4594535"/>
            <a:ext cx="107253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E00CC18B-E5A1-440E-BDF4-D851B94FBD5A}"/>
              </a:ext>
            </a:extLst>
          </p:cNvPr>
          <p:cNvSpPr txBox="1"/>
          <p:nvPr/>
        </p:nvSpPr>
        <p:spPr>
          <a:xfrm>
            <a:off x="559692" y="1895945"/>
            <a:ext cx="174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Test performed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9E9AFFE-9C99-4341-B47C-F0D092199A0A}"/>
              </a:ext>
            </a:extLst>
          </p:cNvPr>
          <p:cNvSpPr txBox="1"/>
          <p:nvPr/>
        </p:nvSpPr>
        <p:spPr>
          <a:xfrm>
            <a:off x="848254" y="3765830"/>
            <a:ext cx="110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Factors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ADD86E2-EFD9-4B3D-84C6-6A169A85A7FB}"/>
              </a:ext>
            </a:extLst>
          </p:cNvPr>
          <p:cNvSpPr txBox="1"/>
          <p:nvPr/>
        </p:nvSpPr>
        <p:spPr>
          <a:xfrm>
            <a:off x="903861" y="5088378"/>
            <a:ext cx="1240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Details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4743F4C-212C-4C21-B163-9078359311C6}"/>
              </a:ext>
            </a:extLst>
          </p:cNvPr>
          <p:cNvSpPr txBox="1"/>
          <p:nvPr/>
        </p:nvSpPr>
        <p:spPr>
          <a:xfrm>
            <a:off x="4452617" y="1810251"/>
            <a:ext cx="4121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5. </a:t>
            </a:r>
            <a:r>
              <a:rPr 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Network analysis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5CFBABF-D58B-4BBE-8524-73EAE97D04F2}"/>
              </a:ext>
            </a:extLst>
          </p:cNvPr>
          <p:cNvSpPr txBox="1"/>
          <p:nvPr/>
        </p:nvSpPr>
        <p:spPr>
          <a:xfrm>
            <a:off x="5328115" y="783482"/>
            <a:ext cx="411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at the class taxonomic level !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F6E56AB-D512-47E8-8604-57A4386E7B97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046F9EF-F5F7-4CCB-9933-D15F51D7B1D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59751F9-2EEA-4739-83E4-28625C97571C}"/>
              </a:ext>
            </a:extLst>
          </p:cNvPr>
          <p:cNvSpPr txBox="1"/>
          <p:nvPr/>
        </p:nvSpPr>
        <p:spPr>
          <a:xfrm>
            <a:off x="422816" y="2515405"/>
            <a:ext cx="1925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Underlying question</a:t>
            </a:r>
          </a:p>
        </p:txBody>
      </p:sp>
    </p:spTree>
    <p:extLst>
      <p:ext uri="{BB962C8B-B14F-4D97-AF65-F5344CB8AC3E}">
        <p14:creationId xmlns:p14="http://schemas.microsoft.com/office/powerpoint/2010/main" val="175154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8656437" y="5627914"/>
            <a:ext cx="279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Community composition for phototrophs across the different soil types and light treatments.</a:t>
            </a:r>
          </a:p>
        </p:txBody>
      </p:sp>
      <p:pic>
        <p:nvPicPr>
          <p:cNvPr id="6" name="Image 5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AEC059E4-D49C-4B45-B7D1-E7D681E0F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r="9223" b="5066"/>
          <a:stretch/>
        </p:blipFill>
        <p:spPr>
          <a:xfrm>
            <a:off x="475689" y="1345580"/>
            <a:ext cx="8180748" cy="5205274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248">
            <a:off x="781439" y="1503159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110">
            <a:off x="7721585" y="1392372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first hypothesis</a:t>
            </a:r>
          </a:p>
        </p:txBody>
      </p:sp>
      <p:pic>
        <p:nvPicPr>
          <p:cNvPr id="28" name="Image 27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9427705C-D12C-402E-A593-3A06D9DC05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9286578" y="4573618"/>
            <a:ext cx="1530262" cy="962353"/>
          </a:xfrm>
          <a:prstGeom prst="rect">
            <a:avLst/>
          </a:prstGeom>
        </p:spPr>
      </p:pic>
      <p:pic>
        <p:nvPicPr>
          <p:cNvPr id="29" name="Image 28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EB4CC4D2-219F-4BDF-B9F7-BA1E8744F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7A6903E-D82C-458B-87D2-4144F6526F63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3513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8656437" y="5627914"/>
            <a:ext cx="2790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Community composition for phototrophs across the different soil types and light treatments.</a:t>
            </a:r>
          </a:p>
        </p:txBody>
      </p:sp>
      <p:pic>
        <p:nvPicPr>
          <p:cNvPr id="6" name="Image 5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AEC059E4-D49C-4B45-B7D1-E7D681E0F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r="9223" b="5066"/>
          <a:stretch/>
        </p:blipFill>
        <p:spPr>
          <a:xfrm>
            <a:off x="475689" y="1345580"/>
            <a:ext cx="8180748" cy="5205274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248">
            <a:off x="781439" y="1503159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110">
            <a:off x="7721585" y="1392372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first hypothesis</a:t>
            </a:r>
          </a:p>
        </p:txBody>
      </p:sp>
      <p:pic>
        <p:nvPicPr>
          <p:cNvPr id="28" name="Image 27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9427705C-D12C-402E-A593-3A06D9DC05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9286578" y="4573618"/>
            <a:ext cx="1530262" cy="962353"/>
          </a:xfrm>
          <a:prstGeom prst="rect">
            <a:avLst/>
          </a:prstGeom>
        </p:spPr>
      </p:pic>
      <p:pic>
        <p:nvPicPr>
          <p:cNvPr id="29" name="Image 28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EB4CC4D2-219F-4BDF-B9F7-BA1E8744F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7A6903E-D82C-458B-87D2-4144F6526F63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7CA467-EDAB-420C-8899-7D8E5FD54AD7}"/>
              </a:ext>
            </a:extLst>
          </p:cNvPr>
          <p:cNvSpPr/>
          <p:nvPr/>
        </p:nvSpPr>
        <p:spPr>
          <a:xfrm>
            <a:off x="4163627" y="2160219"/>
            <a:ext cx="1118587" cy="38499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7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150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AF24663-6F2B-47F1-BC31-62E2C434DC78}"/>
              </a:ext>
            </a:extLst>
          </p:cNvPr>
          <p:cNvSpPr txBox="1"/>
          <p:nvPr/>
        </p:nvSpPr>
        <p:spPr>
          <a:xfrm>
            <a:off x="6953886" y="1090638"/>
            <a:ext cx="475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Molecular structure of carbonyl sulfide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29D4A60-014C-496F-A414-AB9AA1696AB8}"/>
              </a:ext>
            </a:extLst>
          </p:cNvPr>
          <p:cNvSpPr txBox="1"/>
          <p:nvPr/>
        </p:nvSpPr>
        <p:spPr>
          <a:xfrm>
            <a:off x="307476" y="745909"/>
            <a:ext cx="6827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Carbonyl sulfide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(COS) is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most abundant sulfur compound naturally present in the 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naturally absorbed by terrestrial plants alongside with CO</a:t>
            </a:r>
            <a:r>
              <a:rPr lang="en-U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by the enzyme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carbonic anhydrase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(CA).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E40F5D-11A7-4652-A048-369BFDE41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01" b="17588"/>
          <a:stretch/>
        </p:blipFill>
        <p:spPr bwMode="auto">
          <a:xfrm>
            <a:off x="322208" y="5927701"/>
            <a:ext cx="6191250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2A0ED7AB-922F-499E-BAAA-D05EFE667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01" b="17588"/>
          <a:stretch/>
        </p:blipFill>
        <p:spPr bwMode="auto">
          <a:xfrm flipH="1">
            <a:off x="6095999" y="5927701"/>
            <a:ext cx="6215744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2D4CBEA5-E853-4CA8-B0DC-9C7C29D56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53" t="53601" b="17588"/>
          <a:stretch/>
        </p:blipFill>
        <p:spPr bwMode="auto">
          <a:xfrm>
            <a:off x="-1" y="5927701"/>
            <a:ext cx="739667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228E22-EC68-4D80-A851-1F9655972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59" b="95059" l="3318" r="92459">
                        <a14:foregroundMark x1="8446" y1="67529" x2="8446" y2="67529"/>
                        <a14:foregroundMark x1="4977" y1="58588" x2="4977" y2="58588"/>
                        <a14:foregroundMark x1="4977" y1="33412" x2="4977" y2="33412"/>
                        <a14:foregroundMark x1="7541" y1="9412" x2="7541" y2="9412"/>
                        <a14:foregroundMark x1="11011" y1="8706" x2="11011" y2="8706"/>
                        <a14:foregroundMark x1="14480" y1="8706" x2="14480" y2="8706"/>
                        <a14:foregroundMark x1="32278" y1="8941" x2="35747" y2="8000"/>
                        <a14:foregroundMark x1="40875" y1="9176" x2="45852" y2="10118"/>
                        <a14:foregroundMark x1="52790" y1="8941" x2="58220" y2="7529"/>
                        <a14:foregroundMark x1="62745" y1="8235" x2="71493" y2="10118"/>
                        <a14:foregroundMark x1="71493" y1="10118" x2="79638" y2="9412"/>
                        <a14:foregroundMark x1="79638" y1="9412" x2="87481" y2="10588"/>
                        <a14:foregroundMark x1="87481" y1="10588" x2="91101" y2="20941"/>
                        <a14:foregroundMark x1="91101" y1="20941" x2="92006" y2="33176"/>
                        <a14:foregroundMark x1="92006" y1="33176" x2="90649" y2="40941"/>
                        <a14:foregroundMark x1="92459" y1="54588" x2="92459" y2="54588"/>
                        <a14:foregroundMark x1="92911" y1="83294" x2="92911" y2="83294"/>
                        <a14:foregroundMark x1="4223" y1="86118" x2="4223" y2="86118"/>
                        <a14:foregroundMark x1="3469" y1="28941" x2="3469" y2="28941"/>
                        <a14:foregroundMark x1="3469" y1="17176" x2="3469" y2="17176"/>
                        <a14:foregroundMark x1="5581" y1="91529" x2="13575" y2="91294"/>
                        <a14:foregroundMark x1="13575" y1="91294" x2="15792" y2="92380"/>
                        <a14:backgroundMark x1="21569" y1="95294" x2="21569" y2="95294"/>
                        <a14:backgroundMark x1="21267" y1="94588" x2="21267" y2="94588"/>
                        <a14:backgroundMark x1="21267" y1="94588" x2="21267" y2="94588"/>
                        <a14:backgroundMark x1="20362" y1="94588" x2="20664" y2="94118"/>
                        <a14:backgroundMark x1="19608" y1="94588" x2="21418" y2="94118"/>
                        <a14:backgroundMark x1="21870" y1="94824" x2="18703" y2="96000"/>
                        <a14:backgroundMark x1="19457" y1="94824" x2="16440" y2="94118"/>
                        <a14:backgroundMark x1="35294" y1="78353" x2="35294" y2="78353"/>
                        <a14:backgroundMark x1="85822" y1="67294" x2="85822" y2="67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494324" y="2826822"/>
            <a:ext cx="3921522" cy="2513796"/>
          </a:xfrm>
          <a:prstGeom prst="rect">
            <a:avLst/>
          </a:prstGeom>
        </p:spPr>
      </p:pic>
      <p:pic>
        <p:nvPicPr>
          <p:cNvPr id="1030" name="Picture 6" descr="Dotted arrow png, Picture #1789151 dotted arrow png">
            <a:extLst>
              <a:ext uri="{FF2B5EF4-FFF2-40B4-BE49-F238E27FC236}">
                <a16:creationId xmlns:a16="http://schemas.microsoft.com/office/drawing/2014/main" id="{661A6B45-4368-4892-A0F1-2772C051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0198">
            <a:off x="8243062" y="2753313"/>
            <a:ext cx="1623586" cy="162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9E64C37-ABDC-4F07-9D0B-D222FA50C781}"/>
              </a:ext>
            </a:extLst>
          </p:cNvPr>
          <p:cNvSpPr txBox="1"/>
          <p:nvPr/>
        </p:nvSpPr>
        <p:spPr>
          <a:xfrm>
            <a:off x="7134619" y="5282168"/>
            <a:ext cx="475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Cross-section of a leaf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3E0D569-4CBF-4949-9CEB-52422906A37E}"/>
              </a:ext>
            </a:extLst>
          </p:cNvPr>
          <p:cNvCxnSpPr/>
          <p:nvPr/>
        </p:nvCxnSpPr>
        <p:spPr>
          <a:xfrm>
            <a:off x="6747313" y="3221209"/>
            <a:ext cx="25015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3B0AD97-3A0C-432D-904E-E086B3DB8C7F}"/>
              </a:ext>
            </a:extLst>
          </p:cNvPr>
          <p:cNvSpPr txBox="1"/>
          <p:nvPr/>
        </p:nvSpPr>
        <p:spPr>
          <a:xfrm>
            <a:off x="5466692" y="3015018"/>
            <a:ext cx="15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Stomata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C622B8A-5BA3-49A7-9B18-2C2BB1D10A5F}"/>
              </a:ext>
            </a:extLst>
          </p:cNvPr>
          <p:cNvCxnSpPr>
            <a:cxnSpLocks/>
          </p:cNvCxnSpPr>
          <p:nvPr/>
        </p:nvCxnSpPr>
        <p:spPr>
          <a:xfrm>
            <a:off x="6953886" y="4617347"/>
            <a:ext cx="1791220" cy="45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39CE680E-BB54-40FF-A4FF-31BB7F15F8AC}"/>
              </a:ext>
            </a:extLst>
          </p:cNvPr>
          <p:cNvSpPr txBox="1"/>
          <p:nvPr/>
        </p:nvSpPr>
        <p:spPr>
          <a:xfrm>
            <a:off x="5575903" y="4348249"/>
            <a:ext cx="13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Chloroplasts with CA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C15DF20-58B4-4248-A678-1BA950A5AADE}"/>
              </a:ext>
            </a:extLst>
          </p:cNvPr>
          <p:cNvSpPr/>
          <p:nvPr/>
        </p:nvSpPr>
        <p:spPr>
          <a:xfrm>
            <a:off x="8650339" y="4424552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33E9EAA-F38A-4C12-A441-9B53CC52476D}"/>
              </a:ext>
            </a:extLst>
          </p:cNvPr>
          <p:cNvSpPr/>
          <p:nvPr/>
        </p:nvSpPr>
        <p:spPr>
          <a:xfrm>
            <a:off x="8773947" y="4477306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96A08D3-7E04-45A3-9296-07CE244C621D}"/>
              </a:ext>
            </a:extLst>
          </p:cNvPr>
          <p:cNvSpPr/>
          <p:nvPr/>
        </p:nvSpPr>
        <p:spPr>
          <a:xfrm>
            <a:off x="8650340" y="4704656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3EDBDCE-A515-4EC9-AE16-9C2F44E38BBD}"/>
              </a:ext>
            </a:extLst>
          </p:cNvPr>
          <p:cNvSpPr/>
          <p:nvPr/>
        </p:nvSpPr>
        <p:spPr>
          <a:xfrm>
            <a:off x="8765095" y="4617348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8" descr="Image result for ocs molecule">
            <a:extLst>
              <a:ext uri="{FF2B5EF4-FFF2-40B4-BE49-F238E27FC236}">
                <a16:creationId xmlns:a16="http://schemas.microsoft.com/office/drawing/2014/main" id="{1E6F3C1D-BC0A-4B43-8173-D5EF0C099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4512" r="11157" b="10130"/>
          <a:stretch/>
        </p:blipFill>
        <p:spPr bwMode="auto">
          <a:xfrm rot="1894115">
            <a:off x="8243545" y="1157070"/>
            <a:ext cx="2145379" cy="18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7C12588-0D76-465B-B85B-162F73ABB76C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7086CCD-F787-4929-BF3D-F1B5CB8ACFBE}"/>
              </a:ext>
            </a:extLst>
          </p:cNvPr>
          <p:cNvSpPr txBox="1"/>
          <p:nvPr/>
        </p:nvSpPr>
        <p:spPr>
          <a:xfrm>
            <a:off x="4543068" y="1494620"/>
            <a:ext cx="2591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Sandalls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 &amp;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Penkett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, 1977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7C8B174-E915-4A92-8A7A-9CF42AE39061}"/>
              </a:ext>
            </a:extLst>
          </p:cNvPr>
          <p:cNvSpPr txBox="1"/>
          <p:nvPr/>
        </p:nvSpPr>
        <p:spPr>
          <a:xfrm>
            <a:off x="4572001" y="2629448"/>
            <a:ext cx="2591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Protoschill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-Krebs et al., 1996</a:t>
            </a:r>
          </a:p>
        </p:txBody>
      </p:sp>
    </p:spTree>
    <p:extLst>
      <p:ext uri="{BB962C8B-B14F-4D97-AF65-F5344CB8AC3E}">
        <p14:creationId xmlns:p14="http://schemas.microsoft.com/office/powerpoint/2010/main" val="422386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58BB29E-2F18-4903-A977-A7663AFA797F}"/>
              </a:ext>
            </a:extLst>
          </p:cNvPr>
          <p:cNvCxnSpPr>
            <a:cxnSpLocks/>
          </p:cNvCxnSpPr>
          <p:nvPr/>
        </p:nvCxnSpPr>
        <p:spPr>
          <a:xfrm>
            <a:off x="4057650" y="3971925"/>
            <a:ext cx="25320" cy="5074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4C18C96-04A5-48E6-B79F-39C20959F632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0" cy="108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12E5F3A8-DB8D-436C-9F6B-8E149DFE2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43999" y="3215455"/>
            <a:ext cx="438944" cy="6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58BB29E-2F18-4903-A977-A7663AFA797F}"/>
              </a:ext>
            </a:extLst>
          </p:cNvPr>
          <p:cNvCxnSpPr>
            <a:cxnSpLocks/>
          </p:cNvCxnSpPr>
          <p:nvPr/>
        </p:nvCxnSpPr>
        <p:spPr>
          <a:xfrm>
            <a:off x="4057650" y="3971925"/>
            <a:ext cx="25320" cy="5074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3C01B07-ED59-449C-8286-E5AEAD83D4BB}"/>
              </a:ext>
            </a:extLst>
          </p:cNvPr>
          <p:cNvCxnSpPr>
            <a:cxnSpLocks/>
          </p:cNvCxnSpPr>
          <p:nvPr/>
        </p:nvCxnSpPr>
        <p:spPr>
          <a:xfrm flipV="1">
            <a:off x="4057650" y="3634740"/>
            <a:ext cx="1527810" cy="33718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9031D70-92B6-4918-BE1D-1E100E75463E}"/>
              </a:ext>
            </a:extLst>
          </p:cNvPr>
          <p:cNvCxnSpPr/>
          <p:nvPr/>
        </p:nvCxnSpPr>
        <p:spPr>
          <a:xfrm flipH="1">
            <a:off x="2910114" y="3971925"/>
            <a:ext cx="1147536" cy="2676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BC285F7-D132-4526-8153-5193998D05FA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0" cy="108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C1247C2B-607C-4B06-9288-D87EF06B9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43999" y="3215455"/>
            <a:ext cx="438944" cy="675785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35A040C3-BE74-4676-8590-39878744AA44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1094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4" descr="Fdx Soil Svg Png Icon Free Download - Soil Icon - Free Transparent ...">
            <a:extLst>
              <a:ext uri="{FF2B5EF4-FFF2-40B4-BE49-F238E27FC236}">
                <a16:creationId xmlns:a16="http://schemas.microsoft.com/office/drawing/2014/main" id="{EB598957-B208-4268-89FC-B2601017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64" b="89929" l="10000" r="90000">
                        <a14:foregroundMark x1="38214" y1="88693" x2="38214" y2="88693"/>
                        <a14:foregroundMark x1="60595" y1="46820" x2="60595" y2="46820"/>
                        <a14:foregroundMark x1="36310" y1="28269" x2="36310" y2="28269"/>
                        <a14:foregroundMark x1="50000" y1="9364" x2="50000" y2="9364"/>
                        <a14:foregroundMark x1="51786" y1="84982" x2="51786" y2="8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8" y="1376185"/>
            <a:ext cx="1317328" cy="8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1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E558F5-CF42-48AF-9079-DB875211B840}"/>
              </a:ext>
            </a:extLst>
          </p:cNvPr>
          <p:cNvSpPr/>
          <p:nvPr/>
        </p:nvSpPr>
        <p:spPr>
          <a:xfrm>
            <a:off x="3874880" y="1210542"/>
            <a:ext cx="1251858" cy="2671271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FA2A87B-C3DD-44E2-A4D0-C4328D2C3F8B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0" cy="108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EB0D5C8F-B112-4451-818F-E279A5AD2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43999" y="3215455"/>
            <a:ext cx="438944" cy="675785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7929A08-12E0-4342-8514-179DCBB4FD71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1094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4" descr="Fdx Soil Svg Png Icon Free Download - Soil Icon - Free Transparent ...">
            <a:extLst>
              <a:ext uri="{FF2B5EF4-FFF2-40B4-BE49-F238E27FC236}">
                <a16:creationId xmlns:a16="http://schemas.microsoft.com/office/drawing/2014/main" id="{D8C4437E-455D-4A9D-8437-C23002C8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64" b="89929" l="10000" r="90000">
                        <a14:foregroundMark x1="38214" y1="88693" x2="38214" y2="88693"/>
                        <a14:foregroundMark x1="60595" y1="46820" x2="60595" y2="46820"/>
                        <a14:foregroundMark x1="36310" y1="28269" x2="36310" y2="28269"/>
                        <a14:foregroundMark x1="50000" y1="9364" x2="50000" y2="9364"/>
                        <a14:foregroundMark x1="51786" y1="84982" x2="51786" y2="8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8" y="1376185"/>
            <a:ext cx="1317328" cy="8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rop, farm, field, land, plow, plowing, tractor icon">
            <a:extLst>
              <a:ext uri="{FF2B5EF4-FFF2-40B4-BE49-F238E27FC236}">
                <a16:creationId xmlns:a16="http://schemas.microsoft.com/office/drawing/2014/main" id="{B745B3A4-2C0E-4211-BF7B-629769B2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11" y="2263813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9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E558F5-CF42-48AF-9079-DB875211B840}"/>
              </a:ext>
            </a:extLst>
          </p:cNvPr>
          <p:cNvSpPr/>
          <p:nvPr/>
        </p:nvSpPr>
        <p:spPr>
          <a:xfrm>
            <a:off x="3874880" y="1210542"/>
            <a:ext cx="1251858" cy="2671271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6C6D63-D82F-482F-BFDD-E9AFF0CF1DA2}"/>
              </a:ext>
            </a:extLst>
          </p:cNvPr>
          <p:cNvSpPr/>
          <p:nvPr/>
        </p:nvSpPr>
        <p:spPr>
          <a:xfrm rot="623706">
            <a:off x="2399324" y="3398100"/>
            <a:ext cx="1404481" cy="2750169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E3B4AD0-6F0D-40ED-A224-955F2FCB208E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0" cy="108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26269F67-DC90-48D1-8C5F-51B99C502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43999" y="3215455"/>
            <a:ext cx="438944" cy="675785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6BFA0BD9-CB7A-4DB6-B0B3-A59B702F06E8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1094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4" descr="Fdx Soil Svg Png Icon Free Download - Soil Icon - Free Transparent ...">
            <a:extLst>
              <a:ext uri="{FF2B5EF4-FFF2-40B4-BE49-F238E27FC236}">
                <a16:creationId xmlns:a16="http://schemas.microsoft.com/office/drawing/2014/main" id="{7B33C277-91E7-40D9-A074-C873F9CC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64" b="89929" l="10000" r="90000">
                        <a14:foregroundMark x1="38214" y1="88693" x2="38214" y2="88693"/>
                        <a14:foregroundMark x1="60595" y1="46820" x2="60595" y2="46820"/>
                        <a14:foregroundMark x1="36310" y1="28269" x2="36310" y2="28269"/>
                        <a14:foregroundMark x1="50000" y1="9364" x2="50000" y2="9364"/>
                        <a14:foregroundMark x1="51786" y1="84982" x2="51786" y2="8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8" y="1376185"/>
            <a:ext cx="1317328" cy="8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B5135E83-14AA-4420-8EE7-383397E18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41" y="4975145"/>
            <a:ext cx="741655" cy="7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rop, farm, field, land, plow, plowing, tractor icon">
            <a:extLst>
              <a:ext uri="{FF2B5EF4-FFF2-40B4-BE49-F238E27FC236}">
                <a16:creationId xmlns:a16="http://schemas.microsoft.com/office/drawing/2014/main" id="{ED43859B-017B-4A91-9AAB-4B5D81F7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11" y="2263813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9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E558F5-CF42-48AF-9079-DB875211B840}"/>
              </a:ext>
            </a:extLst>
          </p:cNvPr>
          <p:cNvSpPr/>
          <p:nvPr/>
        </p:nvSpPr>
        <p:spPr>
          <a:xfrm>
            <a:off x="3874880" y="1210542"/>
            <a:ext cx="1251858" cy="2671271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6C6D63-D82F-482F-BFDD-E9AFF0CF1DA2}"/>
              </a:ext>
            </a:extLst>
          </p:cNvPr>
          <p:cNvSpPr/>
          <p:nvPr/>
        </p:nvSpPr>
        <p:spPr>
          <a:xfrm rot="623706">
            <a:off x="2399324" y="3398100"/>
            <a:ext cx="1404481" cy="2750169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71E30-E419-42D0-86A0-666568B88319}"/>
              </a:ext>
            </a:extLst>
          </p:cNvPr>
          <p:cNvSpPr/>
          <p:nvPr/>
        </p:nvSpPr>
        <p:spPr>
          <a:xfrm rot="19781274">
            <a:off x="960789" y="3408515"/>
            <a:ext cx="1774890" cy="936174"/>
          </a:xfrm>
          <a:prstGeom prst="ellipse">
            <a:avLst/>
          </a:prstGeom>
          <a:noFill/>
          <a:ln w="190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B8F230B-ED74-46F5-BC22-0A454C7A0E7D}"/>
              </a:ext>
            </a:extLst>
          </p:cNvPr>
          <p:cNvSpPr/>
          <p:nvPr/>
        </p:nvSpPr>
        <p:spPr>
          <a:xfrm rot="2492665">
            <a:off x="6618380" y="3788020"/>
            <a:ext cx="1872626" cy="1178593"/>
          </a:xfrm>
          <a:prstGeom prst="ellipse">
            <a:avLst/>
          </a:prstGeom>
          <a:noFill/>
          <a:ln w="190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Image 1023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73382E3A-5767-4B17-8933-4A3017005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6398" r="40535" b="47143"/>
          <a:stretch/>
        </p:blipFill>
        <p:spPr>
          <a:xfrm>
            <a:off x="8544852" y="4513914"/>
            <a:ext cx="3647148" cy="1958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FE35D-C731-4450-A250-6F731B60F437}"/>
              </a:ext>
            </a:extLst>
          </p:cNvPr>
          <p:cNvSpPr/>
          <p:nvPr/>
        </p:nvSpPr>
        <p:spPr>
          <a:xfrm>
            <a:off x="9971314" y="5617029"/>
            <a:ext cx="1578429" cy="77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24B19-66D8-423F-B0AC-FD2A418DB301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648DB44-3261-4BF1-8FA9-E4270D7DA5C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66EE9C9-8B41-4E95-BC4D-30A4570DC8C8}"/>
              </a:ext>
            </a:extLst>
          </p:cNvPr>
          <p:cNvCxnSpPr/>
          <p:nvPr/>
        </p:nvCxnSpPr>
        <p:spPr>
          <a:xfrm>
            <a:off x="2022475" y="2771775"/>
            <a:ext cx="0" cy="4286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4AE4D3A-1FC3-4698-8DA6-A481B1BBD5E2}"/>
              </a:ext>
            </a:extLst>
          </p:cNvPr>
          <p:cNvSpPr txBox="1"/>
          <p:nvPr/>
        </p:nvSpPr>
        <p:spPr>
          <a:xfrm>
            <a:off x="1083646" y="2234156"/>
            <a:ext cx="187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Non-significant between light and dark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5F713FFB-26EC-4B55-BE5F-7082C1030BA9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0" cy="108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9DFA9065-D0AA-41B0-93C9-85996D5BD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43999" y="3215455"/>
            <a:ext cx="438944" cy="675785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AD37CCA-FEDC-42D0-8E97-54CA9AEA3334}"/>
              </a:ext>
            </a:extLst>
          </p:cNvPr>
          <p:cNvCxnSpPr>
            <a:cxnSpLocks/>
          </p:cNvCxnSpPr>
          <p:nvPr/>
        </p:nvCxnSpPr>
        <p:spPr>
          <a:xfrm>
            <a:off x="9363471" y="1993277"/>
            <a:ext cx="1094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4" descr="Fdx Soil Svg Png Icon Free Download - Soil Icon - Free Transparent ...">
            <a:extLst>
              <a:ext uri="{FF2B5EF4-FFF2-40B4-BE49-F238E27FC236}">
                <a16:creationId xmlns:a16="http://schemas.microsoft.com/office/drawing/2014/main" id="{1AFB4A9B-0129-462D-A17A-537E1B76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64" b="89929" l="10000" r="90000">
                        <a14:foregroundMark x1="38214" y1="88693" x2="38214" y2="88693"/>
                        <a14:foregroundMark x1="60595" y1="46820" x2="60595" y2="46820"/>
                        <a14:foregroundMark x1="36310" y1="28269" x2="36310" y2="28269"/>
                        <a14:foregroundMark x1="50000" y1="9364" x2="50000" y2="9364"/>
                        <a14:foregroundMark x1="51786" y1="84982" x2="51786" y2="84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08" y="1376185"/>
            <a:ext cx="1317328" cy="8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rop, farm, field, land, plow, plowing, tractor icon">
            <a:extLst>
              <a:ext uri="{FF2B5EF4-FFF2-40B4-BE49-F238E27FC236}">
                <a16:creationId xmlns:a16="http://schemas.microsoft.com/office/drawing/2014/main" id="{0404F33A-025F-4289-ABD6-8F2DB61C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22" y="2902387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ine tree icon - Free Filled Outline Icons">
            <a:extLst>
              <a:ext uri="{FF2B5EF4-FFF2-40B4-BE49-F238E27FC236}">
                <a16:creationId xmlns:a16="http://schemas.microsoft.com/office/drawing/2014/main" id="{971B5970-7209-408F-86A4-8D032345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40" y="3111297"/>
            <a:ext cx="563956" cy="56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277DA8B4-51CF-4340-BE3D-5DD5CF39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41" y="4975145"/>
            <a:ext cx="741655" cy="7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rop, farm, field, land, plow, plowing, tractor icon">
            <a:extLst>
              <a:ext uri="{FF2B5EF4-FFF2-40B4-BE49-F238E27FC236}">
                <a16:creationId xmlns:a16="http://schemas.microsoft.com/office/drawing/2014/main" id="{DD4CDCFC-7F8A-4021-9498-19E540AC4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11" y="2263813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1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E558F5-CF42-48AF-9079-DB875211B840}"/>
              </a:ext>
            </a:extLst>
          </p:cNvPr>
          <p:cNvSpPr/>
          <p:nvPr/>
        </p:nvSpPr>
        <p:spPr>
          <a:xfrm>
            <a:off x="3874880" y="1210542"/>
            <a:ext cx="1251858" cy="2671271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28BC454E-89C7-45B0-A262-471EA56F8B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5" t="2192" r="67256" b="14266"/>
          <a:stretch/>
        </p:blipFill>
        <p:spPr>
          <a:xfrm>
            <a:off x="8561614" y="1480458"/>
            <a:ext cx="1164769" cy="4580658"/>
          </a:xfrm>
          <a:prstGeom prst="rect">
            <a:avLst/>
          </a:prstGeom>
        </p:spPr>
      </p:pic>
      <p:pic>
        <p:nvPicPr>
          <p:cNvPr id="31" name="Image 30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98DE2D3E-3DFE-4E8E-9136-55216CDBAA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2" t="8217" r="10368" b="8241"/>
          <a:stretch/>
        </p:blipFill>
        <p:spPr>
          <a:xfrm>
            <a:off x="9798777" y="1480458"/>
            <a:ext cx="2031395" cy="4580658"/>
          </a:xfrm>
          <a:prstGeom prst="rect">
            <a:avLst/>
          </a:prstGeom>
        </p:spPr>
      </p:pic>
      <p:pic>
        <p:nvPicPr>
          <p:cNvPr id="32" name="Image 31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19AA9FA7-7DDD-40CE-994F-C49ADF1943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6117771" y="1458686"/>
            <a:ext cx="1530262" cy="96235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5993E15-EBF8-404A-B872-DC79AE2998C2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A1FF26-9A4F-4495-A880-5DCDB5E255B8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Picture 4" descr="Crop, farm, field, land, plow, plowing, tractor icon">
            <a:extLst>
              <a:ext uri="{FF2B5EF4-FFF2-40B4-BE49-F238E27FC236}">
                <a16:creationId xmlns:a16="http://schemas.microsoft.com/office/drawing/2014/main" id="{3906AACF-AB81-4573-A7AF-7EDA11A9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58" y="696734"/>
            <a:ext cx="963384" cy="96338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pic>
        <p:nvPicPr>
          <p:cNvPr id="31" name="Image 30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98DE2D3E-3DFE-4E8E-9136-55216CDBAA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2" t="8217" r="10368" b="8241"/>
          <a:stretch/>
        </p:blipFill>
        <p:spPr>
          <a:xfrm>
            <a:off x="9798777" y="1480458"/>
            <a:ext cx="2031395" cy="4580658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70FF3E47-12B7-4855-87F8-3B5787746CC2}"/>
              </a:ext>
            </a:extLst>
          </p:cNvPr>
          <p:cNvSpPr/>
          <p:nvPr/>
        </p:nvSpPr>
        <p:spPr>
          <a:xfrm rot="623706">
            <a:off x="2399324" y="3398100"/>
            <a:ext cx="1404481" cy="2750169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50327EB6-6E48-4C35-AF20-07E336A71E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5" t="2460" r="32140" b="13997"/>
          <a:stretch/>
        </p:blipFill>
        <p:spPr>
          <a:xfrm>
            <a:off x="8607687" y="1480458"/>
            <a:ext cx="1128254" cy="4580658"/>
          </a:xfrm>
          <a:prstGeom prst="rect">
            <a:avLst/>
          </a:prstGeom>
        </p:spPr>
      </p:pic>
      <p:pic>
        <p:nvPicPr>
          <p:cNvPr id="5" name="Image 4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E2405D09-4AC6-483C-A6E6-F4E70F408A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6122395" y="1421931"/>
            <a:ext cx="1530262" cy="96235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E4A84E5-A803-4BB7-BFB8-8A627C887736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9DC2E6B-AA69-41CC-852F-66DCE3B83EB0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DDC9BAE3-7E7E-487C-8E75-7A12E7C3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73" y="501457"/>
            <a:ext cx="1210140" cy="12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6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iseau&#10;&#10;Description générée automatiquement">
            <a:extLst>
              <a:ext uri="{FF2B5EF4-FFF2-40B4-BE49-F238E27FC236}">
                <a16:creationId xmlns:a16="http://schemas.microsoft.com/office/drawing/2014/main" id="{B29F3597-B235-4411-B6FC-7FF53979B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 r="23482" b="5819"/>
          <a:stretch/>
        </p:blipFill>
        <p:spPr>
          <a:xfrm>
            <a:off x="456766" y="1333653"/>
            <a:ext cx="8088086" cy="50858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-293914" y="6435047"/>
            <a:ext cx="10374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Canonical-correspondence analysis for phototroph communities. Relative abundance is based on the four soils together.</a:t>
            </a:r>
          </a:p>
        </p:txBody>
      </p:sp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B1F7EDE4-E1E6-4DFC-9670-A4F8CC9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929392" y="1278007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CAF3CFFD-8C44-45D3-B669-36E238A5E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257">
            <a:off x="7934394" y="1427355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3CDBE6-2420-4A86-BD4F-115EC5CB50B8}"/>
              </a:ext>
            </a:extLst>
          </p:cNvPr>
          <p:cNvSpPr txBox="1"/>
          <p:nvPr/>
        </p:nvSpPr>
        <p:spPr>
          <a:xfrm>
            <a:off x="3004457" y="715784"/>
            <a:ext cx="246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CCA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B8F230B-ED74-46F5-BC22-0A454C7A0E7D}"/>
              </a:ext>
            </a:extLst>
          </p:cNvPr>
          <p:cNvSpPr/>
          <p:nvPr/>
        </p:nvSpPr>
        <p:spPr>
          <a:xfrm rot="2492665">
            <a:off x="6618380" y="3788020"/>
            <a:ext cx="1872626" cy="1178593"/>
          </a:xfrm>
          <a:prstGeom prst="ellipse">
            <a:avLst/>
          </a:prstGeom>
          <a:noFill/>
          <a:ln w="190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852A401B-F527-4F63-9144-836E00F98D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2" t="8217" r="10368" b="8241"/>
          <a:stretch/>
        </p:blipFill>
        <p:spPr>
          <a:xfrm>
            <a:off x="9798777" y="1480458"/>
            <a:ext cx="2031395" cy="4580658"/>
          </a:xfrm>
          <a:prstGeom prst="rect">
            <a:avLst/>
          </a:prstGeom>
        </p:spPr>
      </p:pic>
      <p:pic>
        <p:nvPicPr>
          <p:cNvPr id="31" name="Image 30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18F824AF-C4EA-4368-9B9B-BF1C7FD9F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6167119" y="1443836"/>
            <a:ext cx="1530262" cy="962353"/>
          </a:xfrm>
          <a:prstGeom prst="rect">
            <a:avLst/>
          </a:prstGeom>
        </p:spPr>
      </p:pic>
      <p:pic>
        <p:nvPicPr>
          <p:cNvPr id="32" name="Image 31" descr="Une image contenant stationnaire, crayon&#10;&#10;Description générée automatiquement">
            <a:extLst>
              <a:ext uri="{FF2B5EF4-FFF2-40B4-BE49-F238E27FC236}">
                <a16:creationId xmlns:a16="http://schemas.microsoft.com/office/drawing/2014/main" id="{F75D722E-A04B-4FDC-B390-4C1CEEA62C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4" t="3753" r="55592" b="13998"/>
          <a:stretch/>
        </p:blipFill>
        <p:spPr>
          <a:xfrm>
            <a:off x="8599714" y="1524002"/>
            <a:ext cx="1132114" cy="45097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0B4E27D-7B3F-4BD6-A949-730B651D6D02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00340D8-CC5A-4502-B679-722886E0D9EF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Picture 6" descr="Pine tree icon - Free Filled Outline Icons">
            <a:extLst>
              <a:ext uri="{FF2B5EF4-FFF2-40B4-BE49-F238E27FC236}">
                <a16:creationId xmlns:a16="http://schemas.microsoft.com/office/drawing/2014/main" id="{FE37492B-1D8B-4306-8C01-96624F3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64" y="824262"/>
            <a:ext cx="624569" cy="6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5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8EB51918-9852-4EA0-B3E9-FE7E5C30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1" t="10437" r="17143" b="13333"/>
          <a:stretch/>
        </p:blipFill>
        <p:spPr>
          <a:xfrm>
            <a:off x="475689" y="1260070"/>
            <a:ext cx="7228114" cy="52278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DDAD49-3205-49FB-B524-CC971757EE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6" t="35555" r="25982" b="33810"/>
          <a:stretch/>
        </p:blipFill>
        <p:spPr>
          <a:xfrm>
            <a:off x="6278389" y="5089770"/>
            <a:ext cx="1341610" cy="127362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D6B4B01-F1F2-4B36-A1B8-255D784D8CD1}"/>
              </a:ext>
            </a:extLst>
          </p:cNvPr>
          <p:cNvSpPr txBox="1"/>
          <p:nvPr/>
        </p:nvSpPr>
        <p:spPr>
          <a:xfrm>
            <a:off x="7965578" y="804097"/>
            <a:ext cx="408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Parasites / predators of phototrophs 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58103FF-D692-474F-B7F6-0E58EBCA42A7}"/>
              </a:ext>
            </a:extLst>
          </p:cNvPr>
          <p:cNvSpPr txBox="1"/>
          <p:nvPr/>
        </p:nvSpPr>
        <p:spPr>
          <a:xfrm>
            <a:off x="7987954" y="3750222"/>
            <a:ext cx="348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Copiotrophic organisms 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7681771" y="5860487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Network analysis focused on phototroph, bacterial and fungal classes that showed associations with COS uptake or emission.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2nd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470D24D-5035-43F8-9187-E2CB08B6C34A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6FC979B-EB9E-43E4-AEA4-85FD682FC625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1066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4EB04F19-5C01-4455-827A-A8B1625FB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0" t="9841" r="16875" b="13650"/>
          <a:stretch/>
        </p:blipFill>
        <p:spPr>
          <a:xfrm>
            <a:off x="453657" y="1240971"/>
            <a:ext cx="7228114" cy="5246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7681771" y="5860487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Network analysis focused on phototroph, bacterial and fungal classes that showed associations with COS uptake or emission.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DDAD49-3205-49FB-B524-CC971757EE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6" t="35555" r="25982" b="33810"/>
          <a:stretch/>
        </p:blipFill>
        <p:spPr>
          <a:xfrm>
            <a:off x="6278389" y="5089770"/>
            <a:ext cx="1341610" cy="127362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19FDDD5-6A21-4E15-82A6-71ECD8362A0D}"/>
              </a:ext>
            </a:extLst>
          </p:cNvPr>
          <p:cNvSpPr txBox="1"/>
          <p:nvPr/>
        </p:nvSpPr>
        <p:spPr>
          <a:xfrm>
            <a:off x="7965578" y="804097"/>
            <a:ext cx="408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Parasites / predators of phototrophs !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B40657D-DA25-4056-A59F-29726AB05517}"/>
              </a:ext>
            </a:extLst>
          </p:cNvPr>
          <p:cNvSpPr txBox="1"/>
          <p:nvPr/>
        </p:nvSpPr>
        <p:spPr>
          <a:xfrm>
            <a:off x="7987954" y="3750222"/>
            <a:ext cx="348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Copiotrophic organisms ?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7125A3-9683-4FBD-B315-7A09DD1AD9B9}"/>
              </a:ext>
            </a:extLst>
          </p:cNvPr>
          <p:cNvSpPr txBox="1"/>
          <p:nvPr/>
        </p:nvSpPr>
        <p:spPr>
          <a:xfrm>
            <a:off x="8851986" y="1275513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Chytridiomycetes </a:t>
            </a:r>
          </a:p>
        </p:txBody>
      </p:sp>
      <p:sp>
        <p:nvSpPr>
          <p:cNvPr id="25" name="Line 54">
            <a:extLst>
              <a:ext uri="{FF2B5EF4-FFF2-40B4-BE49-F238E27FC236}">
                <a16:creationId xmlns:a16="http://schemas.microsoft.com/office/drawing/2014/main" id="{41EAB433-4E9E-49C3-80F8-D815E802F0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6376" y="1908159"/>
            <a:ext cx="417458" cy="583517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26" name="Oval 696">
            <a:extLst>
              <a:ext uri="{FF2B5EF4-FFF2-40B4-BE49-F238E27FC236}">
                <a16:creationId xmlns:a16="http://schemas.microsoft.com/office/drawing/2014/main" id="{1F4B00DC-ADDE-44DC-9639-2DA80340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264" y="1674530"/>
            <a:ext cx="165100" cy="165100"/>
          </a:xfrm>
          <a:prstGeom prst="ellipse">
            <a:avLst/>
          </a:prstGeom>
          <a:solidFill>
            <a:srgbClr val="996633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9" name="Oval 696">
            <a:extLst>
              <a:ext uri="{FF2B5EF4-FFF2-40B4-BE49-F238E27FC236}">
                <a16:creationId xmlns:a16="http://schemas.microsoft.com/office/drawing/2014/main" id="{5223D6C9-03B1-4DDA-B235-5E20E7A0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99" y="2508393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628A25-7BDC-4DB5-B777-13B189488D55}"/>
              </a:ext>
            </a:extLst>
          </p:cNvPr>
          <p:cNvSpPr txBox="1"/>
          <p:nvPr/>
        </p:nvSpPr>
        <p:spPr>
          <a:xfrm>
            <a:off x="7987954" y="2714840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Mediophyceae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1" name="Line 54">
            <a:extLst>
              <a:ext uri="{FF2B5EF4-FFF2-40B4-BE49-F238E27FC236}">
                <a16:creationId xmlns:a16="http://schemas.microsoft.com/office/drawing/2014/main" id="{E2DB2233-2217-44B2-AA96-78A967B2C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4293" y="1894606"/>
            <a:ext cx="165100" cy="989511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2" name="Oval 696">
            <a:extLst>
              <a:ext uri="{FF2B5EF4-FFF2-40B4-BE49-F238E27FC236}">
                <a16:creationId xmlns:a16="http://schemas.microsoft.com/office/drawing/2014/main" id="{F66124A4-939C-4A96-8D08-A67DD6C8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718" y="2952647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AAF176-51F9-4446-B707-03C14C3DD5D4}"/>
              </a:ext>
            </a:extLst>
          </p:cNvPr>
          <p:cNvSpPr txBox="1"/>
          <p:nvPr/>
        </p:nvSpPr>
        <p:spPr>
          <a:xfrm>
            <a:off x="9375105" y="3151727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Pedinophyceae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4" name="Line 54">
            <a:extLst>
              <a:ext uri="{FF2B5EF4-FFF2-40B4-BE49-F238E27FC236}">
                <a16:creationId xmlns:a16="http://schemas.microsoft.com/office/drawing/2014/main" id="{15306818-64AE-4663-9564-F7498EFCB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0231" y="1817665"/>
            <a:ext cx="811720" cy="653816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5" name="Oval 696">
            <a:extLst>
              <a:ext uri="{FF2B5EF4-FFF2-40B4-BE49-F238E27FC236}">
                <a16:creationId xmlns:a16="http://schemas.microsoft.com/office/drawing/2014/main" id="{70BCD4D4-76D0-49A3-A55A-B770A4AE0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8827" y="2506526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14AEDC7-F7B1-4908-B920-A292FAE536FE}"/>
              </a:ext>
            </a:extLst>
          </p:cNvPr>
          <p:cNvSpPr txBox="1"/>
          <p:nvPr/>
        </p:nvSpPr>
        <p:spPr>
          <a:xfrm>
            <a:off x="10447866" y="2739091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Ulvophyceae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F1CB137-6676-4059-B19C-8CC0D7C37E3D}"/>
              </a:ext>
            </a:extLst>
          </p:cNvPr>
          <p:cNvSpPr txBox="1"/>
          <p:nvPr/>
        </p:nvSpPr>
        <p:spPr>
          <a:xfrm>
            <a:off x="8713220" y="2419799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4FDBD49-D011-41D8-8F7D-95967E8BDD09}"/>
              </a:ext>
            </a:extLst>
          </p:cNvPr>
          <p:cNvSpPr txBox="1"/>
          <p:nvPr/>
        </p:nvSpPr>
        <p:spPr>
          <a:xfrm>
            <a:off x="9596680" y="2774148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F52570F-8C35-4415-8CFB-B63FA329A1B7}"/>
              </a:ext>
            </a:extLst>
          </p:cNvPr>
          <p:cNvSpPr txBox="1"/>
          <p:nvPr/>
        </p:nvSpPr>
        <p:spPr>
          <a:xfrm>
            <a:off x="10921680" y="2336572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E6EE37D-B9E5-4C1C-9541-EAB272AE5B44}"/>
              </a:ext>
            </a:extLst>
          </p:cNvPr>
          <p:cNvSpPr txBox="1"/>
          <p:nvPr/>
        </p:nvSpPr>
        <p:spPr>
          <a:xfrm>
            <a:off x="3430020" y="1436323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5EF5B38-514C-4A3B-9AF7-E355D2D00E11}"/>
              </a:ext>
            </a:extLst>
          </p:cNvPr>
          <p:cNvSpPr txBox="1"/>
          <p:nvPr/>
        </p:nvSpPr>
        <p:spPr>
          <a:xfrm>
            <a:off x="4203741" y="1340435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CF14EE2-2C0C-4852-A8E1-5B7678E8EEDC}"/>
              </a:ext>
            </a:extLst>
          </p:cNvPr>
          <p:cNvSpPr txBox="1"/>
          <p:nvPr/>
        </p:nvSpPr>
        <p:spPr>
          <a:xfrm>
            <a:off x="4223886" y="1774877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D0C2841-E030-4AB2-A497-3684A64AF935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64F5B8-CAA5-474C-AFDE-7553586AF59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155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AF24663-6F2B-47F1-BC31-62E2C434DC78}"/>
              </a:ext>
            </a:extLst>
          </p:cNvPr>
          <p:cNvSpPr txBox="1"/>
          <p:nvPr/>
        </p:nvSpPr>
        <p:spPr>
          <a:xfrm>
            <a:off x="6953886" y="1090638"/>
            <a:ext cx="475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Molecular structure of carbonyl sulfide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29D4A60-014C-496F-A414-AB9AA1696AB8}"/>
              </a:ext>
            </a:extLst>
          </p:cNvPr>
          <p:cNvSpPr txBox="1"/>
          <p:nvPr/>
        </p:nvSpPr>
        <p:spPr>
          <a:xfrm>
            <a:off x="307476" y="745909"/>
            <a:ext cx="68271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Carbonyl sulfide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(COS) is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most abundant sulfur compound naturally present in the 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naturally absorbed by terrestrial plants alongside with CO</a:t>
            </a:r>
            <a:r>
              <a:rPr lang="en-US" sz="2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by the enzyme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carbonic anhydrase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(CA).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E40F5D-11A7-4652-A048-369BFDE41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01" b="17588"/>
          <a:stretch/>
        </p:blipFill>
        <p:spPr bwMode="auto">
          <a:xfrm>
            <a:off x="322208" y="5927701"/>
            <a:ext cx="6191250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2A0ED7AB-922F-499E-BAAA-D05EFE667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601" b="17588"/>
          <a:stretch/>
        </p:blipFill>
        <p:spPr bwMode="auto">
          <a:xfrm flipH="1">
            <a:off x="6095999" y="5927701"/>
            <a:ext cx="6215744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2D4CBEA5-E853-4CA8-B0DC-9C7C29D56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89971" l="5231" r="97231">
                        <a14:foregroundMark x1="5231" y1="77876" x2="5231" y2="77876"/>
                        <a14:foregroundMark x1="6000" y1="72861" x2="6000" y2="72861"/>
                        <a14:foregroundMark x1="93385" y1="70206" x2="93385" y2="70206"/>
                        <a14:foregroundMark x1="97231" y1="76991" x2="97231" y2="76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53" t="53601" b="17588"/>
          <a:stretch/>
        </p:blipFill>
        <p:spPr bwMode="auto">
          <a:xfrm>
            <a:off x="-1" y="5927701"/>
            <a:ext cx="739667" cy="93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AFF7341-DD5F-4AED-81BA-55548F393A71}"/>
              </a:ext>
            </a:extLst>
          </p:cNvPr>
          <p:cNvSpPr txBox="1"/>
          <p:nvPr/>
        </p:nvSpPr>
        <p:spPr>
          <a:xfrm>
            <a:off x="682618" y="4218522"/>
            <a:ext cx="4072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This makes COS a great proxy to estimate gross primary production.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228E22-EC68-4D80-A851-1F9655972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59" b="95059" l="3318" r="92459">
                        <a14:foregroundMark x1="8446" y1="67529" x2="8446" y2="67529"/>
                        <a14:foregroundMark x1="4977" y1="58588" x2="4977" y2="58588"/>
                        <a14:foregroundMark x1="4977" y1="33412" x2="4977" y2="33412"/>
                        <a14:foregroundMark x1="7541" y1="9412" x2="7541" y2="9412"/>
                        <a14:foregroundMark x1="11011" y1="8706" x2="11011" y2="8706"/>
                        <a14:foregroundMark x1="14480" y1="8706" x2="14480" y2="8706"/>
                        <a14:foregroundMark x1="32278" y1="8941" x2="35747" y2="8000"/>
                        <a14:foregroundMark x1="40875" y1="9176" x2="45852" y2="10118"/>
                        <a14:foregroundMark x1="52790" y1="8941" x2="58220" y2="7529"/>
                        <a14:foregroundMark x1="62745" y1="8235" x2="71493" y2="10118"/>
                        <a14:foregroundMark x1="71493" y1="10118" x2="79638" y2="9412"/>
                        <a14:foregroundMark x1="79638" y1="9412" x2="87481" y2="10588"/>
                        <a14:foregroundMark x1="87481" y1="10588" x2="91101" y2="20941"/>
                        <a14:foregroundMark x1="91101" y1="20941" x2="92006" y2="33176"/>
                        <a14:foregroundMark x1="92006" y1="33176" x2="90649" y2="40941"/>
                        <a14:foregroundMark x1="92459" y1="54588" x2="92459" y2="54588"/>
                        <a14:foregroundMark x1="92911" y1="83294" x2="92911" y2="83294"/>
                        <a14:foregroundMark x1="4223" y1="86118" x2="4223" y2="86118"/>
                        <a14:foregroundMark x1="3469" y1="28941" x2="3469" y2="28941"/>
                        <a14:foregroundMark x1="3469" y1="17176" x2="3469" y2="17176"/>
                        <a14:foregroundMark x1="5581" y1="91529" x2="13575" y2="91294"/>
                        <a14:foregroundMark x1="13575" y1="91294" x2="15792" y2="92380"/>
                        <a14:backgroundMark x1="21569" y1="95294" x2="21569" y2="95294"/>
                        <a14:backgroundMark x1="21267" y1="94588" x2="21267" y2="94588"/>
                        <a14:backgroundMark x1="21267" y1="94588" x2="21267" y2="94588"/>
                        <a14:backgroundMark x1="20362" y1="94588" x2="20664" y2="94118"/>
                        <a14:backgroundMark x1="19608" y1="94588" x2="21418" y2="94118"/>
                        <a14:backgroundMark x1="21870" y1="94824" x2="18703" y2="96000"/>
                        <a14:backgroundMark x1="19457" y1="94824" x2="16440" y2="94118"/>
                        <a14:backgroundMark x1="35294" y1="78353" x2="35294" y2="78353"/>
                        <a14:backgroundMark x1="85822" y1="67294" x2="85822" y2="67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494324" y="2826822"/>
            <a:ext cx="3921522" cy="2513796"/>
          </a:xfrm>
          <a:prstGeom prst="rect">
            <a:avLst/>
          </a:prstGeom>
        </p:spPr>
      </p:pic>
      <p:pic>
        <p:nvPicPr>
          <p:cNvPr id="1030" name="Picture 6" descr="Dotted arrow png, Picture #1789151 dotted arrow png">
            <a:extLst>
              <a:ext uri="{FF2B5EF4-FFF2-40B4-BE49-F238E27FC236}">
                <a16:creationId xmlns:a16="http://schemas.microsoft.com/office/drawing/2014/main" id="{661A6B45-4368-4892-A0F1-2772C051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0198">
            <a:off x="8243062" y="2753313"/>
            <a:ext cx="1623586" cy="162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9E64C37-ABDC-4F07-9D0B-D222FA50C781}"/>
              </a:ext>
            </a:extLst>
          </p:cNvPr>
          <p:cNvSpPr txBox="1"/>
          <p:nvPr/>
        </p:nvSpPr>
        <p:spPr>
          <a:xfrm>
            <a:off x="7134619" y="5282168"/>
            <a:ext cx="475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Cross-section of a leaf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3E0D569-4CBF-4949-9CEB-52422906A37E}"/>
              </a:ext>
            </a:extLst>
          </p:cNvPr>
          <p:cNvCxnSpPr/>
          <p:nvPr/>
        </p:nvCxnSpPr>
        <p:spPr>
          <a:xfrm>
            <a:off x="6747313" y="3221209"/>
            <a:ext cx="25015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3B0AD97-3A0C-432D-904E-E086B3DB8C7F}"/>
              </a:ext>
            </a:extLst>
          </p:cNvPr>
          <p:cNvSpPr txBox="1"/>
          <p:nvPr/>
        </p:nvSpPr>
        <p:spPr>
          <a:xfrm>
            <a:off x="5466692" y="3015018"/>
            <a:ext cx="15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Stomata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1444B91-EA45-4E8A-8B84-E4490DC4360D}"/>
              </a:ext>
            </a:extLst>
          </p:cNvPr>
          <p:cNvCxnSpPr>
            <a:cxnSpLocks/>
          </p:cNvCxnSpPr>
          <p:nvPr/>
        </p:nvCxnSpPr>
        <p:spPr>
          <a:xfrm>
            <a:off x="2735035" y="3015018"/>
            <a:ext cx="0" cy="720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C622B8A-5BA3-49A7-9B18-2C2BB1D10A5F}"/>
              </a:ext>
            </a:extLst>
          </p:cNvPr>
          <p:cNvCxnSpPr>
            <a:cxnSpLocks/>
          </p:cNvCxnSpPr>
          <p:nvPr/>
        </p:nvCxnSpPr>
        <p:spPr>
          <a:xfrm>
            <a:off x="6953886" y="4617347"/>
            <a:ext cx="1791220" cy="45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39CE680E-BB54-40FF-A4FF-31BB7F15F8AC}"/>
              </a:ext>
            </a:extLst>
          </p:cNvPr>
          <p:cNvSpPr txBox="1"/>
          <p:nvPr/>
        </p:nvSpPr>
        <p:spPr>
          <a:xfrm>
            <a:off x="5575903" y="4348249"/>
            <a:ext cx="13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Chloroplasts with CA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C15DF20-58B4-4248-A678-1BA950A5AADE}"/>
              </a:ext>
            </a:extLst>
          </p:cNvPr>
          <p:cNvSpPr/>
          <p:nvPr/>
        </p:nvSpPr>
        <p:spPr>
          <a:xfrm>
            <a:off x="8650339" y="4424552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33E9EAA-F38A-4C12-A441-9B53CC52476D}"/>
              </a:ext>
            </a:extLst>
          </p:cNvPr>
          <p:cNvSpPr/>
          <p:nvPr/>
        </p:nvSpPr>
        <p:spPr>
          <a:xfrm>
            <a:off x="8773947" y="4477306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96A08D3-7E04-45A3-9296-07CE244C621D}"/>
              </a:ext>
            </a:extLst>
          </p:cNvPr>
          <p:cNvSpPr/>
          <p:nvPr/>
        </p:nvSpPr>
        <p:spPr>
          <a:xfrm>
            <a:off x="8650340" y="4704656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3EDBDCE-A515-4EC9-AE16-9C2F44E38BBD}"/>
              </a:ext>
            </a:extLst>
          </p:cNvPr>
          <p:cNvSpPr/>
          <p:nvPr/>
        </p:nvSpPr>
        <p:spPr>
          <a:xfrm>
            <a:off x="8765095" y="4617348"/>
            <a:ext cx="76201" cy="7069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8" descr="Image result for ocs molecule">
            <a:extLst>
              <a:ext uri="{FF2B5EF4-FFF2-40B4-BE49-F238E27FC236}">
                <a16:creationId xmlns:a16="http://schemas.microsoft.com/office/drawing/2014/main" id="{1E6F3C1D-BC0A-4B43-8173-D5EF0C099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4512" r="11157" b="10130"/>
          <a:stretch/>
        </p:blipFill>
        <p:spPr bwMode="auto">
          <a:xfrm rot="1894115">
            <a:off x="8243545" y="1157070"/>
            <a:ext cx="2145379" cy="186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7C12588-0D76-465B-B85B-162F73ABB76C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7086CCD-F787-4929-BF3D-F1B5CB8ACFBE}"/>
              </a:ext>
            </a:extLst>
          </p:cNvPr>
          <p:cNvSpPr txBox="1"/>
          <p:nvPr/>
        </p:nvSpPr>
        <p:spPr>
          <a:xfrm>
            <a:off x="4543068" y="1494620"/>
            <a:ext cx="2591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Sandalls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 &amp;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Penkett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, 1977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7C8B174-E915-4A92-8A7A-9CF42AE39061}"/>
              </a:ext>
            </a:extLst>
          </p:cNvPr>
          <p:cNvSpPr txBox="1"/>
          <p:nvPr/>
        </p:nvSpPr>
        <p:spPr>
          <a:xfrm>
            <a:off x="4572001" y="2629448"/>
            <a:ext cx="2591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</a:t>
            </a:r>
            <a:r>
              <a:rPr lang="en-US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Protoschill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-Krebs et al., 1996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18263C3-5A83-47C7-BEC0-7F286B449EA1}"/>
              </a:ext>
            </a:extLst>
          </p:cNvPr>
          <p:cNvSpPr txBox="1"/>
          <p:nvPr/>
        </p:nvSpPr>
        <p:spPr>
          <a:xfrm>
            <a:off x="2465831" y="5590739"/>
            <a:ext cx="25915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Campbell et al., 2008</a:t>
            </a:r>
          </a:p>
        </p:txBody>
      </p:sp>
    </p:spTree>
    <p:extLst>
      <p:ext uri="{BB962C8B-B14F-4D97-AF65-F5344CB8AC3E}">
        <p14:creationId xmlns:p14="http://schemas.microsoft.com/office/powerpoint/2010/main" val="259497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C4280D-0524-479E-8457-310A3CAD2AC2}"/>
              </a:ext>
            </a:extLst>
          </p:cNvPr>
          <p:cNvSpPr/>
          <p:nvPr/>
        </p:nvSpPr>
        <p:spPr>
          <a:xfrm>
            <a:off x="7806267" y="5791200"/>
            <a:ext cx="4244218" cy="893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9DF91BDB-2493-4145-944A-9DC1E09D2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t="10317" r="15804" b="13333"/>
          <a:stretch/>
        </p:blipFill>
        <p:spPr>
          <a:xfrm>
            <a:off x="303049" y="1275513"/>
            <a:ext cx="7378722" cy="52360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DDAD49-3205-49FB-B524-CC971757EE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6" t="35555" r="25982" b="33810"/>
          <a:stretch/>
        </p:blipFill>
        <p:spPr>
          <a:xfrm>
            <a:off x="6278389" y="5089770"/>
            <a:ext cx="1341610" cy="127362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19FDDD5-6A21-4E15-82A6-71ECD8362A0D}"/>
              </a:ext>
            </a:extLst>
          </p:cNvPr>
          <p:cNvSpPr txBox="1"/>
          <p:nvPr/>
        </p:nvSpPr>
        <p:spPr>
          <a:xfrm>
            <a:off x="7965578" y="804097"/>
            <a:ext cx="408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Parasites / predators of phototrophs !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B40657D-DA25-4056-A59F-29726AB05517}"/>
              </a:ext>
            </a:extLst>
          </p:cNvPr>
          <p:cNvSpPr txBox="1"/>
          <p:nvPr/>
        </p:nvSpPr>
        <p:spPr>
          <a:xfrm>
            <a:off x="7987954" y="3750222"/>
            <a:ext cx="348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Copiotrophic organisms !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C7125A3-9683-4FBD-B315-7A09DD1AD9B9}"/>
              </a:ext>
            </a:extLst>
          </p:cNvPr>
          <p:cNvSpPr txBox="1"/>
          <p:nvPr/>
        </p:nvSpPr>
        <p:spPr>
          <a:xfrm>
            <a:off x="8851986" y="1275513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Chytridiomycetes </a:t>
            </a:r>
          </a:p>
        </p:txBody>
      </p:sp>
      <p:sp>
        <p:nvSpPr>
          <p:cNvPr id="25" name="Line 54">
            <a:extLst>
              <a:ext uri="{FF2B5EF4-FFF2-40B4-BE49-F238E27FC236}">
                <a16:creationId xmlns:a16="http://schemas.microsoft.com/office/drawing/2014/main" id="{41EAB433-4E9E-49C3-80F8-D815E802F0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6376" y="1908159"/>
            <a:ext cx="417458" cy="583517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26" name="Oval 696">
            <a:extLst>
              <a:ext uri="{FF2B5EF4-FFF2-40B4-BE49-F238E27FC236}">
                <a16:creationId xmlns:a16="http://schemas.microsoft.com/office/drawing/2014/main" id="{1F4B00DC-ADDE-44DC-9639-2DA80340A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264" y="1674530"/>
            <a:ext cx="165100" cy="165100"/>
          </a:xfrm>
          <a:prstGeom prst="ellipse">
            <a:avLst/>
          </a:prstGeom>
          <a:solidFill>
            <a:srgbClr val="996633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9" name="Oval 696">
            <a:extLst>
              <a:ext uri="{FF2B5EF4-FFF2-40B4-BE49-F238E27FC236}">
                <a16:creationId xmlns:a16="http://schemas.microsoft.com/office/drawing/2014/main" id="{5223D6C9-03B1-4DDA-B235-5E20E7A0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99" y="2508393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6628A25-7BDC-4DB5-B777-13B189488D55}"/>
              </a:ext>
            </a:extLst>
          </p:cNvPr>
          <p:cNvSpPr txBox="1"/>
          <p:nvPr/>
        </p:nvSpPr>
        <p:spPr>
          <a:xfrm>
            <a:off x="7987954" y="2714840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Mediophyceae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1" name="Line 54">
            <a:extLst>
              <a:ext uri="{FF2B5EF4-FFF2-40B4-BE49-F238E27FC236}">
                <a16:creationId xmlns:a16="http://schemas.microsoft.com/office/drawing/2014/main" id="{E2DB2233-2217-44B2-AA96-78A967B2C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94293" y="1894606"/>
            <a:ext cx="165100" cy="989511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2" name="Oval 696">
            <a:extLst>
              <a:ext uri="{FF2B5EF4-FFF2-40B4-BE49-F238E27FC236}">
                <a16:creationId xmlns:a16="http://schemas.microsoft.com/office/drawing/2014/main" id="{F66124A4-939C-4A96-8D08-A67DD6C8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718" y="2952647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AAAF176-51F9-4446-B707-03C14C3DD5D4}"/>
              </a:ext>
            </a:extLst>
          </p:cNvPr>
          <p:cNvSpPr txBox="1"/>
          <p:nvPr/>
        </p:nvSpPr>
        <p:spPr>
          <a:xfrm>
            <a:off x="9375105" y="3151727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Pedinophyceae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4" name="Line 54">
            <a:extLst>
              <a:ext uri="{FF2B5EF4-FFF2-40B4-BE49-F238E27FC236}">
                <a16:creationId xmlns:a16="http://schemas.microsoft.com/office/drawing/2014/main" id="{15306818-64AE-4663-9564-F7498EFCB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0231" y="1817665"/>
            <a:ext cx="811720" cy="653816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5" name="Oval 696">
            <a:extLst>
              <a:ext uri="{FF2B5EF4-FFF2-40B4-BE49-F238E27FC236}">
                <a16:creationId xmlns:a16="http://schemas.microsoft.com/office/drawing/2014/main" id="{70BCD4D4-76D0-49A3-A55A-B770A4AE0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8827" y="2506526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14AEDC7-F7B1-4908-B920-A292FAE536FE}"/>
              </a:ext>
            </a:extLst>
          </p:cNvPr>
          <p:cNvSpPr txBox="1"/>
          <p:nvPr/>
        </p:nvSpPr>
        <p:spPr>
          <a:xfrm>
            <a:off x="10447866" y="2739091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Ulvophyceae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37" name="Oval 696">
            <a:extLst>
              <a:ext uri="{FF2B5EF4-FFF2-40B4-BE49-F238E27FC236}">
                <a16:creationId xmlns:a16="http://schemas.microsoft.com/office/drawing/2014/main" id="{DFD3AB21-F23E-4304-B5DB-C772EF57B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5051" y="4844417"/>
            <a:ext cx="165100" cy="165100"/>
          </a:xfrm>
          <a:prstGeom prst="ellipse">
            <a:avLst/>
          </a:prstGeom>
          <a:solidFill>
            <a:schemeClr val="accent5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9" name="Oval 696">
            <a:extLst>
              <a:ext uri="{FF2B5EF4-FFF2-40B4-BE49-F238E27FC236}">
                <a16:creationId xmlns:a16="http://schemas.microsoft.com/office/drawing/2014/main" id="{A66BBE5B-1B77-43B9-AF0A-98BB371FD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1808" y="4886472"/>
            <a:ext cx="165100" cy="165100"/>
          </a:xfrm>
          <a:prstGeom prst="ellipse">
            <a:avLst/>
          </a:prstGeom>
          <a:solidFill>
            <a:schemeClr val="accent5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4337BE-2EBE-43D5-9848-910798F89D82}"/>
              </a:ext>
            </a:extLst>
          </p:cNvPr>
          <p:cNvSpPr txBox="1"/>
          <p:nvPr/>
        </p:nvSpPr>
        <p:spPr>
          <a:xfrm>
            <a:off x="10701951" y="5067259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Flavobacteria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190215F-F104-46FE-9A55-0B840004F304}"/>
              </a:ext>
            </a:extLst>
          </p:cNvPr>
          <p:cNvSpPr txBox="1"/>
          <p:nvPr/>
        </p:nvSpPr>
        <p:spPr>
          <a:xfrm>
            <a:off x="7717228" y="5309111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Sphingobacteria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42" name="Oval 696">
            <a:extLst>
              <a:ext uri="{FF2B5EF4-FFF2-40B4-BE49-F238E27FC236}">
                <a16:creationId xmlns:a16="http://schemas.microsoft.com/office/drawing/2014/main" id="{F99A31BA-0FBD-4FED-98D8-014C3E8FF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572" y="4339227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3" name="Oval 696">
            <a:extLst>
              <a:ext uri="{FF2B5EF4-FFF2-40B4-BE49-F238E27FC236}">
                <a16:creationId xmlns:a16="http://schemas.microsoft.com/office/drawing/2014/main" id="{C1B74BF5-9219-4F1A-8EE3-4846EC94B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572" y="4757759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4" name="Oval 696">
            <a:extLst>
              <a:ext uri="{FF2B5EF4-FFF2-40B4-BE49-F238E27FC236}">
                <a16:creationId xmlns:a16="http://schemas.microsoft.com/office/drawing/2014/main" id="{325FB8B4-B4E4-4FE0-9834-06284D216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9739" y="5111797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5" name="Oval 696">
            <a:extLst>
              <a:ext uri="{FF2B5EF4-FFF2-40B4-BE49-F238E27FC236}">
                <a16:creationId xmlns:a16="http://schemas.microsoft.com/office/drawing/2014/main" id="{E931F10A-D3AC-4538-8657-9FD0AEA6A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9739" y="5480612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6883FA8E-AFC8-4F8C-A71E-0A23CE7A77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3594" y="4421777"/>
            <a:ext cx="1369770" cy="464695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D0AC5ED7-6AFC-444A-B313-6A2E861643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1116" y="4844416"/>
            <a:ext cx="1369770" cy="78443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5" name="Line 54">
            <a:extLst>
              <a:ext uri="{FF2B5EF4-FFF2-40B4-BE49-F238E27FC236}">
                <a16:creationId xmlns:a16="http://schemas.microsoft.com/office/drawing/2014/main" id="{464B0B37-5DDD-4CC9-B341-FD1D8B6EEA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33594" y="4999178"/>
            <a:ext cx="1367479" cy="184291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C3AB314B-058C-4662-8DC0-0078FC91F2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33594" y="5073119"/>
            <a:ext cx="1387292" cy="452426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7" name="Line 54">
            <a:extLst>
              <a:ext uri="{FF2B5EF4-FFF2-40B4-BE49-F238E27FC236}">
                <a16:creationId xmlns:a16="http://schemas.microsoft.com/office/drawing/2014/main" id="{5D4E51CB-94AD-46F0-BBFE-ADD88C6184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96878" y="4389742"/>
            <a:ext cx="1120650" cy="464695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8" name="Line 54">
            <a:extLst>
              <a:ext uri="{FF2B5EF4-FFF2-40B4-BE49-F238E27FC236}">
                <a16:creationId xmlns:a16="http://schemas.microsoft.com/office/drawing/2014/main" id="{4928B365-7DC7-4249-A754-3BF946ED13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96878" y="4841735"/>
            <a:ext cx="1069353" cy="81124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0492E7C6-F2EB-412E-ABD7-8110400B8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6877" y="4999178"/>
            <a:ext cx="1069352" cy="184291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97E75E3-F41A-48A6-92AC-AFBAB13D4B12}"/>
              </a:ext>
            </a:extLst>
          </p:cNvPr>
          <p:cNvSpPr txBox="1"/>
          <p:nvPr/>
        </p:nvSpPr>
        <p:spPr>
          <a:xfrm>
            <a:off x="9678064" y="4107733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 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125E587-9C10-40A3-B7FF-C7F2C6561EDD}"/>
              </a:ext>
            </a:extLst>
          </p:cNvPr>
          <p:cNvSpPr txBox="1"/>
          <p:nvPr/>
        </p:nvSpPr>
        <p:spPr>
          <a:xfrm>
            <a:off x="9672245" y="4503984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DD99730-0A76-4995-92FD-80C351334807}"/>
              </a:ext>
            </a:extLst>
          </p:cNvPr>
          <p:cNvSpPr txBox="1"/>
          <p:nvPr/>
        </p:nvSpPr>
        <p:spPr>
          <a:xfrm>
            <a:off x="9655651" y="4876976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D30E69E-2F11-4CE6-AD72-01E1809BB254}"/>
              </a:ext>
            </a:extLst>
          </p:cNvPr>
          <p:cNvSpPr txBox="1"/>
          <p:nvPr/>
        </p:nvSpPr>
        <p:spPr>
          <a:xfrm>
            <a:off x="9664062" y="5233974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 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A7B20D8-9C8F-4541-87B4-BE1EB7EC1124}"/>
              </a:ext>
            </a:extLst>
          </p:cNvPr>
          <p:cNvSpPr txBox="1"/>
          <p:nvPr/>
        </p:nvSpPr>
        <p:spPr>
          <a:xfrm>
            <a:off x="8713220" y="2419799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 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629F479-2ABA-44D9-87A7-D3101C269992}"/>
              </a:ext>
            </a:extLst>
          </p:cNvPr>
          <p:cNvSpPr txBox="1"/>
          <p:nvPr/>
        </p:nvSpPr>
        <p:spPr>
          <a:xfrm>
            <a:off x="9596680" y="2774148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EC1A517-4848-429F-A1BD-BB6F836EBB86}"/>
              </a:ext>
            </a:extLst>
          </p:cNvPr>
          <p:cNvSpPr txBox="1"/>
          <p:nvPr/>
        </p:nvSpPr>
        <p:spPr>
          <a:xfrm>
            <a:off x="10921680" y="2336572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B814EB8-50CD-4C39-A28F-3F9792AA8891}"/>
              </a:ext>
            </a:extLst>
          </p:cNvPr>
          <p:cNvSpPr txBox="1"/>
          <p:nvPr/>
        </p:nvSpPr>
        <p:spPr>
          <a:xfrm>
            <a:off x="7877839" y="5868769"/>
            <a:ext cx="213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1.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Dinophyceae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 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F4BB6AEA-4BD0-447E-AF4A-DC7640D6CF0E}"/>
              </a:ext>
            </a:extLst>
          </p:cNvPr>
          <p:cNvSpPr txBox="1"/>
          <p:nvPr/>
        </p:nvSpPr>
        <p:spPr>
          <a:xfrm>
            <a:off x="7877839" y="6258310"/>
            <a:ext cx="213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2.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Bacillariophyceae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BC9F6FA-FC47-49D9-9EEC-22B8DDA6064E}"/>
              </a:ext>
            </a:extLst>
          </p:cNvPr>
          <p:cNvSpPr txBox="1"/>
          <p:nvPr/>
        </p:nvSpPr>
        <p:spPr>
          <a:xfrm>
            <a:off x="9774205" y="5858363"/>
            <a:ext cx="213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3.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Klebsormidiophyceae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 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3AA3B02-CD17-4B29-A7AE-D200A29CE514}"/>
              </a:ext>
            </a:extLst>
          </p:cNvPr>
          <p:cNvSpPr txBox="1"/>
          <p:nvPr/>
        </p:nvSpPr>
        <p:spPr>
          <a:xfrm>
            <a:off x="9784154" y="6276895"/>
            <a:ext cx="213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4.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Xanthophyceae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B2A03E4-1379-4038-85AA-338DB6733950}"/>
              </a:ext>
            </a:extLst>
          </p:cNvPr>
          <p:cNvSpPr txBox="1"/>
          <p:nvPr/>
        </p:nvSpPr>
        <p:spPr>
          <a:xfrm>
            <a:off x="5664864" y="3165004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 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A7EF650-740D-4197-908D-208162FB1779}"/>
              </a:ext>
            </a:extLst>
          </p:cNvPr>
          <p:cNvSpPr txBox="1"/>
          <p:nvPr/>
        </p:nvSpPr>
        <p:spPr>
          <a:xfrm>
            <a:off x="6643110" y="3411668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 </a:t>
            </a:r>
          </a:p>
        </p:txBody>
      </p:sp>
      <p:sp>
        <p:nvSpPr>
          <p:cNvPr id="73" name="Line 54">
            <a:extLst>
              <a:ext uri="{FF2B5EF4-FFF2-40B4-BE49-F238E27FC236}">
                <a16:creationId xmlns:a16="http://schemas.microsoft.com/office/drawing/2014/main" id="{FFE129E5-1FEA-4BF2-9482-CF6830967D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3458" y="3674533"/>
            <a:ext cx="192142" cy="173754"/>
          </a:xfrm>
          <a:prstGeom prst="line">
            <a:avLst/>
          </a:prstGeom>
          <a:noFill/>
          <a:ln w="19050" cap="rnd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04EEF9A-77ED-4E78-8259-036216CA91AB}"/>
              </a:ext>
            </a:extLst>
          </p:cNvPr>
          <p:cNvSpPr txBox="1"/>
          <p:nvPr/>
        </p:nvSpPr>
        <p:spPr>
          <a:xfrm>
            <a:off x="5492879" y="4315570"/>
            <a:ext cx="3439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 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1E435C04-E0C8-441B-85F5-AB179B212855}"/>
              </a:ext>
            </a:extLst>
          </p:cNvPr>
          <p:cNvSpPr txBox="1"/>
          <p:nvPr/>
        </p:nvSpPr>
        <p:spPr>
          <a:xfrm>
            <a:off x="4746250" y="4050210"/>
            <a:ext cx="34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4 </a:t>
            </a:r>
          </a:p>
        </p:txBody>
      </p:sp>
      <p:sp>
        <p:nvSpPr>
          <p:cNvPr id="76" name="Line 54">
            <a:extLst>
              <a:ext uri="{FF2B5EF4-FFF2-40B4-BE49-F238E27FC236}">
                <a16:creationId xmlns:a16="http://schemas.microsoft.com/office/drawing/2014/main" id="{E596DBDA-8EC7-4084-B514-49A5CDC53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4147" y="3928533"/>
            <a:ext cx="96071" cy="221799"/>
          </a:xfrm>
          <a:prstGeom prst="line">
            <a:avLst/>
          </a:prstGeom>
          <a:noFill/>
          <a:ln w="19050" cap="rnd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5A46CC5-580B-4CAC-8276-1B80A23295EB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B5D872A-EBEF-465A-96E7-EE0EE1AB034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64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phototroph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153CF1-381D-451D-AD29-C370D770E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968" r="39624" b="7212"/>
          <a:stretch/>
        </p:blipFill>
        <p:spPr>
          <a:xfrm>
            <a:off x="741217" y="1239003"/>
            <a:ext cx="5564942" cy="5225702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F4147675-84F8-4AE9-952C-24466E676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544890" y="1139266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5B1BDEBB-054A-46A8-9414-F2CA81E6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857">
            <a:off x="3727115" y="5923960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7B6748F-D2E3-4DEC-8A5A-5AB54FA1FC4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920735-A77D-4B64-ADBC-C876E5020CAB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6636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phototroph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153CF1-381D-451D-AD29-C370D770E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968" r="39624" b="7212"/>
          <a:stretch/>
        </p:blipFill>
        <p:spPr>
          <a:xfrm>
            <a:off x="741217" y="1234893"/>
            <a:ext cx="5564942" cy="5225702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F4147675-84F8-4AE9-952C-24466E676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544890" y="1139266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5B1BDEBB-054A-46A8-9414-F2CA81E6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857">
            <a:off x="3727115" y="5923960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7B6748F-D2E3-4DEC-8A5A-5AB54FA1FC4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920735-A77D-4B64-ADBC-C876E5020CAB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E22F5-2755-4CC4-B1A1-2B19BFDC507D}"/>
              </a:ext>
            </a:extLst>
          </p:cNvPr>
          <p:cNvSpPr/>
          <p:nvPr/>
        </p:nvSpPr>
        <p:spPr>
          <a:xfrm>
            <a:off x="5060271" y="1581593"/>
            <a:ext cx="610503" cy="44907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3F18E-660D-4FC8-A7B0-3F281BD7627A}"/>
              </a:ext>
            </a:extLst>
          </p:cNvPr>
          <p:cNvSpPr/>
          <p:nvPr/>
        </p:nvSpPr>
        <p:spPr>
          <a:xfrm>
            <a:off x="2278809" y="1558691"/>
            <a:ext cx="484712" cy="449073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4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phototroph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153CF1-381D-451D-AD29-C370D770E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968" r="39624" b="7212"/>
          <a:stretch/>
        </p:blipFill>
        <p:spPr>
          <a:xfrm>
            <a:off x="741217" y="1239003"/>
            <a:ext cx="5564942" cy="5225702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F4147675-84F8-4AE9-952C-24466E676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544890" y="1139266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5B1BDEBB-054A-46A8-9414-F2CA81E6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857">
            <a:off x="3727115" y="5923960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7B6748F-D2E3-4DEC-8A5A-5AB54FA1FC4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920735-A77D-4B64-ADBC-C876E5020CAB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0C3D8-EE98-45C5-8E68-49B3DA937278}"/>
              </a:ext>
            </a:extLst>
          </p:cNvPr>
          <p:cNvSpPr/>
          <p:nvPr/>
        </p:nvSpPr>
        <p:spPr>
          <a:xfrm>
            <a:off x="5672380" y="1581593"/>
            <a:ext cx="525335" cy="44907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0B64FC-DBCC-4F10-BB4D-34D7C9FBD52A}"/>
              </a:ext>
            </a:extLst>
          </p:cNvPr>
          <p:cNvSpPr/>
          <p:nvPr/>
        </p:nvSpPr>
        <p:spPr>
          <a:xfrm>
            <a:off x="2785759" y="1566095"/>
            <a:ext cx="637561" cy="44907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4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phototroph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153CF1-381D-451D-AD29-C370D770E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968" r="39624" b="7212"/>
          <a:stretch/>
        </p:blipFill>
        <p:spPr>
          <a:xfrm>
            <a:off x="741217" y="1239003"/>
            <a:ext cx="5564942" cy="5225702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F4147675-84F8-4AE9-952C-24466E676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544890" y="1139266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5B1BDEBB-054A-46A8-9414-F2CA81E6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857">
            <a:off x="3727115" y="5923960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7B6748F-D2E3-4DEC-8A5A-5AB54FA1FC4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4920735-A77D-4B64-ADBC-C876E5020CAB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0C3D8-EE98-45C5-8E68-49B3DA937278}"/>
              </a:ext>
            </a:extLst>
          </p:cNvPr>
          <p:cNvSpPr/>
          <p:nvPr/>
        </p:nvSpPr>
        <p:spPr>
          <a:xfrm>
            <a:off x="5672380" y="1581593"/>
            <a:ext cx="525335" cy="245700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0B64FC-DBCC-4F10-BB4D-34D7C9FBD52A}"/>
              </a:ext>
            </a:extLst>
          </p:cNvPr>
          <p:cNvSpPr/>
          <p:nvPr/>
        </p:nvSpPr>
        <p:spPr>
          <a:xfrm>
            <a:off x="2785759" y="1566095"/>
            <a:ext cx="637561" cy="152953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3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phototroph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153CF1-381D-451D-AD29-C370D770E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968" r="39624" b="7212"/>
          <a:stretch/>
        </p:blipFill>
        <p:spPr>
          <a:xfrm>
            <a:off x="741217" y="1239003"/>
            <a:ext cx="5564942" cy="5225702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25" name="Image 2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F4147675-84F8-4AE9-952C-24466E676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9039">
            <a:off x="544890" y="1139266"/>
            <a:ext cx="601533" cy="647805"/>
          </a:xfrm>
          <a:prstGeom prst="rect">
            <a:avLst/>
          </a:prstGeom>
        </p:spPr>
      </p:pic>
      <p:pic>
        <p:nvPicPr>
          <p:cNvPr id="26" name="Image 25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5B1BDEBB-054A-46A8-9414-F2CA81E63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857">
            <a:off x="3727115" y="5923960"/>
            <a:ext cx="601533" cy="6478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23A3684-D9FE-44C7-909E-82DA4F39404C}"/>
              </a:ext>
            </a:extLst>
          </p:cNvPr>
          <p:cNvSpPr txBox="1"/>
          <p:nvPr/>
        </p:nvSpPr>
        <p:spPr>
          <a:xfrm>
            <a:off x="7361085" y="4422647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Takakia</a:t>
            </a:r>
            <a:r>
              <a:rPr lang="en-GB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GB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lepidozioides</a:t>
            </a:r>
            <a:r>
              <a:rPr lang="en-GB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GB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growing on damp slope above </a:t>
            </a:r>
            <a:r>
              <a:rPr lang="en-GB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Takakia</a:t>
            </a:r>
            <a:r>
              <a:rPr lang="en-GB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Lake, Haida Gwaii.</a:t>
            </a:r>
          </a:p>
          <a:p>
            <a:r>
              <a:rPr lang="en-GB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Picture from Stu Crawford.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879D48-F427-4857-B7B8-9A11E2C0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85" y="1611724"/>
            <a:ext cx="3635830" cy="2726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BEC4578-286A-4D76-AE16-8BDE57B6CCA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B69E0B-175D-43AF-9144-CF19BA4EA191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83E9A3-5679-4B3F-8B17-E628FA5142D5}"/>
              </a:ext>
            </a:extLst>
          </p:cNvPr>
          <p:cNvSpPr/>
          <p:nvPr/>
        </p:nvSpPr>
        <p:spPr>
          <a:xfrm>
            <a:off x="4048125" y="5459534"/>
            <a:ext cx="1626995" cy="15027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41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bacterial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39B0F9-A0D2-44FE-A4EF-F0FB28647A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746" r="30804" b="5735"/>
          <a:stretch/>
        </p:blipFill>
        <p:spPr>
          <a:xfrm>
            <a:off x="357222" y="1239003"/>
            <a:ext cx="5864119" cy="54600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AB20380-0170-43C0-8DC8-E5C3477EA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0580">
            <a:off x="3115889" y="6117988"/>
            <a:ext cx="933129" cy="49644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C690B3B-9764-4C6E-8C8E-A4201D260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5207">
            <a:off x="95381" y="1223116"/>
            <a:ext cx="933129" cy="49644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FBC1A241-D3C7-4EC4-9853-FFF34967CCC6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8D0E177-662F-447F-ADD3-E8ECB930CDD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318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bacterial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39B0F9-A0D2-44FE-A4EF-F0FB28647A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746" r="30804" b="5735"/>
          <a:stretch/>
        </p:blipFill>
        <p:spPr>
          <a:xfrm>
            <a:off x="357222" y="1239003"/>
            <a:ext cx="5864119" cy="54600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AB20380-0170-43C0-8DC8-E5C3477EA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0580">
            <a:off x="3115889" y="6117988"/>
            <a:ext cx="933129" cy="49644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C690B3B-9764-4C6E-8C8E-A4201D260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5207">
            <a:off x="95381" y="1223116"/>
            <a:ext cx="933129" cy="49644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A219BCE-98B4-49B5-844B-14F7E18C088B}"/>
              </a:ext>
            </a:extLst>
          </p:cNvPr>
          <p:cNvSpPr txBox="1"/>
          <p:nvPr/>
        </p:nvSpPr>
        <p:spPr>
          <a:xfrm>
            <a:off x="6314062" y="1257396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Already identified as COS consumers 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7CC01C-C9BD-48E9-9487-1AEC5379E727}"/>
              </a:ext>
            </a:extLst>
          </p:cNvPr>
          <p:cNvSpPr txBox="1"/>
          <p:nvPr/>
        </p:nvSpPr>
        <p:spPr>
          <a:xfrm>
            <a:off x="6549507" y="1695948"/>
            <a:ext cx="516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Phycisphaerae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</a:t>
            </a:r>
          </a:p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Actinobacteria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Ogawa et al. (2016), Meredith et al. (2018)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CFDB1C-CFBD-487C-8807-BBBB55F6A159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C1B985-C129-4825-AFE0-E6DB112EFC4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E94B90-4718-4837-8384-213F970B9DE9}"/>
              </a:ext>
            </a:extLst>
          </p:cNvPr>
          <p:cNvSpPr/>
          <p:nvPr/>
        </p:nvSpPr>
        <p:spPr>
          <a:xfrm>
            <a:off x="3924300" y="5981699"/>
            <a:ext cx="145167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111036-EEA7-4F4D-97F5-3AD029A06647}"/>
              </a:ext>
            </a:extLst>
          </p:cNvPr>
          <p:cNvSpPr/>
          <p:nvPr/>
        </p:nvSpPr>
        <p:spPr>
          <a:xfrm>
            <a:off x="846569" y="5856138"/>
            <a:ext cx="145167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99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bacterial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39B0F9-A0D2-44FE-A4EF-F0FB28647A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746" r="30804" b="5735"/>
          <a:stretch/>
        </p:blipFill>
        <p:spPr>
          <a:xfrm>
            <a:off x="357222" y="1239003"/>
            <a:ext cx="5864119" cy="54600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AB20380-0170-43C0-8DC8-E5C3477EA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0580">
            <a:off x="3115889" y="6117988"/>
            <a:ext cx="933129" cy="49644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C690B3B-9764-4C6E-8C8E-A4201D260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5207">
            <a:off x="95381" y="1223116"/>
            <a:ext cx="933129" cy="49644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A219BCE-98B4-49B5-844B-14F7E18C088B}"/>
              </a:ext>
            </a:extLst>
          </p:cNvPr>
          <p:cNvSpPr txBox="1"/>
          <p:nvPr/>
        </p:nvSpPr>
        <p:spPr>
          <a:xfrm>
            <a:off x="6314062" y="1257396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Already identified as COS consumers 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7CC01C-C9BD-48E9-9487-1AEC5379E727}"/>
              </a:ext>
            </a:extLst>
          </p:cNvPr>
          <p:cNvSpPr txBox="1"/>
          <p:nvPr/>
        </p:nvSpPr>
        <p:spPr>
          <a:xfrm>
            <a:off x="6549507" y="1695948"/>
            <a:ext cx="5166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Phycisphaerae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</a:t>
            </a:r>
          </a:p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Actinobacteria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Ogawa et al. (2016), Meredith et al. (2018)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2ADC166-33D1-4260-8C08-5EDF34FCAB6F}"/>
              </a:ext>
            </a:extLst>
          </p:cNvPr>
          <p:cNvSpPr txBox="1"/>
          <p:nvPr/>
        </p:nvSpPr>
        <p:spPr>
          <a:xfrm>
            <a:off x="6549507" y="2409740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Interactions : </a:t>
            </a:r>
          </a:p>
        </p:txBody>
      </p:sp>
      <p:sp>
        <p:nvSpPr>
          <p:cNvPr id="36" name="Oval 696">
            <a:extLst>
              <a:ext uri="{FF2B5EF4-FFF2-40B4-BE49-F238E27FC236}">
                <a16:creationId xmlns:a16="http://schemas.microsoft.com/office/drawing/2014/main" id="{8F55BB36-8AEA-45D6-8941-88BF3C61757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32682" y="2921884"/>
            <a:ext cx="165100" cy="165100"/>
          </a:xfrm>
          <a:prstGeom prst="ellipse">
            <a:avLst/>
          </a:prstGeom>
          <a:solidFill>
            <a:schemeClr val="accent5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7" name="Oval 696">
            <a:extLst>
              <a:ext uri="{FF2B5EF4-FFF2-40B4-BE49-F238E27FC236}">
                <a16:creationId xmlns:a16="http://schemas.microsoft.com/office/drawing/2014/main" id="{2458B184-BB0A-41C3-B494-6AAC653C695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32682" y="3544920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8" name="Line 54">
            <a:extLst>
              <a:ext uri="{FF2B5EF4-FFF2-40B4-BE49-F238E27FC236}">
                <a16:creationId xmlns:a16="http://schemas.microsoft.com/office/drawing/2014/main" id="{E9C9D6ED-2CE5-4AC5-8772-8D37763C9D1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915232" y="3125417"/>
            <a:ext cx="0" cy="376070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3E437FF-0AAA-483C-96B5-C3F6A8CB1D80}"/>
              </a:ext>
            </a:extLst>
          </p:cNvPr>
          <p:cNvSpPr txBox="1"/>
          <p:nvPr/>
        </p:nvSpPr>
        <p:spPr>
          <a:xfrm>
            <a:off x="6997782" y="2808121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Phycisphaerae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1FCE538-F4A0-4FE6-8C7B-5F73DEB8B468}"/>
              </a:ext>
            </a:extLst>
          </p:cNvPr>
          <p:cNvSpPr txBox="1"/>
          <p:nvPr/>
        </p:nvSpPr>
        <p:spPr>
          <a:xfrm>
            <a:off x="6997782" y="3458193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Takakiopsida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5651468-A1AD-471F-B8F5-51A09FC810B4}"/>
              </a:ext>
            </a:extLst>
          </p:cNvPr>
          <p:cNvCxnSpPr>
            <a:cxnSpLocks/>
            <a:stCxn id="39" idx="3"/>
            <a:endCxn id="40" idx="3"/>
          </p:cNvCxnSpPr>
          <p:nvPr/>
        </p:nvCxnSpPr>
        <p:spPr>
          <a:xfrm>
            <a:off x="8593662" y="2977398"/>
            <a:ext cx="0" cy="6500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C7058400-8C1C-427A-9F52-CC309713EEC9}"/>
              </a:ext>
            </a:extLst>
          </p:cNvPr>
          <p:cNvSpPr txBox="1"/>
          <p:nvPr/>
        </p:nvSpPr>
        <p:spPr>
          <a:xfrm>
            <a:off x="8607516" y="3107268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One + interaction with phototrophs</a:t>
            </a:r>
          </a:p>
        </p:txBody>
      </p:sp>
      <p:sp>
        <p:nvSpPr>
          <p:cNvPr id="45" name="Oval 696">
            <a:extLst>
              <a:ext uri="{FF2B5EF4-FFF2-40B4-BE49-F238E27FC236}">
                <a16:creationId xmlns:a16="http://schemas.microsoft.com/office/drawing/2014/main" id="{AD899275-C793-497D-97A1-A77D65244AD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04972" y="4287189"/>
            <a:ext cx="165100" cy="165100"/>
          </a:xfrm>
          <a:prstGeom prst="ellipse">
            <a:avLst/>
          </a:prstGeom>
          <a:solidFill>
            <a:schemeClr val="accent5"/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6" name="Oval 696">
            <a:extLst>
              <a:ext uri="{FF2B5EF4-FFF2-40B4-BE49-F238E27FC236}">
                <a16:creationId xmlns:a16="http://schemas.microsoft.com/office/drawing/2014/main" id="{2FB28A8B-6635-4DB1-9FC1-CD591BF73A9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04972" y="4910225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47" name="Line 54">
            <a:extLst>
              <a:ext uri="{FF2B5EF4-FFF2-40B4-BE49-F238E27FC236}">
                <a16:creationId xmlns:a16="http://schemas.microsoft.com/office/drawing/2014/main" id="{9BE4CAE9-881E-4CC5-8935-8370FA1A13C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887522" y="4490722"/>
            <a:ext cx="0" cy="376070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FA7B868-7865-40EB-B871-E79719D058BC}"/>
              </a:ext>
            </a:extLst>
          </p:cNvPr>
          <p:cNvSpPr txBox="1"/>
          <p:nvPr/>
        </p:nvSpPr>
        <p:spPr>
          <a:xfrm>
            <a:off x="6970072" y="4173426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Actinobacteria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83697B8-73E8-409B-98F7-DAAE16C17971}"/>
              </a:ext>
            </a:extLst>
          </p:cNvPr>
          <p:cNvSpPr txBox="1"/>
          <p:nvPr/>
        </p:nvSpPr>
        <p:spPr>
          <a:xfrm>
            <a:off x="6970072" y="4823498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Chrysophyceae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9B19B93-43DB-4F6C-94C7-F3EA2FDFDA8C}"/>
              </a:ext>
            </a:extLst>
          </p:cNvPr>
          <p:cNvSpPr txBox="1"/>
          <p:nvPr/>
        </p:nvSpPr>
        <p:spPr>
          <a:xfrm>
            <a:off x="8579806" y="4472573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One + interaction with phototrophs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FF56296-8DF2-4AA4-A9D3-B81323BB73B6}"/>
              </a:ext>
            </a:extLst>
          </p:cNvPr>
          <p:cNvCxnSpPr>
            <a:cxnSpLocks/>
          </p:cNvCxnSpPr>
          <p:nvPr/>
        </p:nvCxnSpPr>
        <p:spPr>
          <a:xfrm>
            <a:off x="8593662" y="4352846"/>
            <a:ext cx="0" cy="6500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200FCFF2-911F-48C3-A144-28A73990217C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60CC9E8-5C0A-4294-A232-2BF3E26365D3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90681B-FAF7-4F28-9B3D-AC04D91CE239}"/>
              </a:ext>
            </a:extLst>
          </p:cNvPr>
          <p:cNvSpPr/>
          <p:nvPr/>
        </p:nvSpPr>
        <p:spPr>
          <a:xfrm>
            <a:off x="3924300" y="5981699"/>
            <a:ext cx="145167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556A41-EC56-4910-8435-08FF2D6A33CB}"/>
              </a:ext>
            </a:extLst>
          </p:cNvPr>
          <p:cNvSpPr/>
          <p:nvPr/>
        </p:nvSpPr>
        <p:spPr>
          <a:xfrm>
            <a:off x="846569" y="5856138"/>
            <a:ext cx="145167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2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fungal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E1B5E3-2F2D-4FA5-BB91-3FAF7565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04" r="30313" b="2221"/>
          <a:stretch/>
        </p:blipFill>
        <p:spPr>
          <a:xfrm>
            <a:off x="222859" y="1290859"/>
            <a:ext cx="6083300" cy="5431136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F52DB610-331F-4536-9568-0F3651BCD714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6EE230-8DFA-458D-B54F-6F6B026344E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B028D99-7320-47FA-9B12-34B6B3CC1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5" y="1096707"/>
            <a:ext cx="493298" cy="6741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C337E7-D330-432A-9266-F0E4F1967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5523">
            <a:off x="136427" y="5929646"/>
            <a:ext cx="562647" cy="7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7D97320-3855-4C10-9C8D-7F78F03E1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0" b="89920" l="6389" r="95833">
                        <a14:foregroundMark x1="7361" y1="49280" x2="6389" y2="76640"/>
                        <a14:foregroundMark x1="95000" y1="49600" x2="96111" y2="69760"/>
                        <a14:foregroundMark x1="96111" y1="69760" x2="94583" y2="75040"/>
                        <a14:foregroundMark x1="49306" y1="11040" x2="49306" y2="11040"/>
                        <a14:foregroundMark x1="49167" y1="5440" x2="49167" y2="5440"/>
                        <a14:foregroundMark x1="46389" y1="14720" x2="46389" y2="14720"/>
                        <a14:foregroundMark x1="49167" y1="4160" x2="49167" y2="4160"/>
                        <a14:foregroundMark x1="48333" y1="15360" x2="48611" y2="36320"/>
                        <a14:foregroundMark x1="48611" y1="36320" x2="49583" y2="40160"/>
                        <a14:backgroundMark x1="40694" y1="37600" x2="40694" y2="37600"/>
                        <a14:backgroundMark x1="45972" y1="15040" x2="45972" y2="15040"/>
                        <a14:backgroundMark x1="48194" y1="8160" x2="48194" y2="8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2310" y="1355658"/>
            <a:ext cx="6591301" cy="57216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6AE137-E877-4034-8A31-5D78ECEEE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8809" flipV="1">
            <a:off x="3090589" y="4140350"/>
            <a:ext cx="1472756" cy="98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CB845B-4FCA-4A5B-BEA8-60F99B79C5C3}"/>
              </a:ext>
            </a:extLst>
          </p:cNvPr>
          <p:cNvGrpSpPr/>
          <p:nvPr/>
        </p:nvGrpSpPr>
        <p:grpSpPr>
          <a:xfrm>
            <a:off x="6984326" y="1021936"/>
            <a:ext cx="4796713" cy="5495461"/>
            <a:chOff x="6650951" y="1783936"/>
            <a:chExt cx="4796713" cy="5495461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0A9E3BC6-4D65-4059-BC28-BC275810EAD7}"/>
                </a:ext>
              </a:extLst>
            </p:cNvPr>
            <p:cNvGrpSpPr/>
            <p:nvPr/>
          </p:nvGrpSpPr>
          <p:grpSpPr>
            <a:xfrm>
              <a:off x="6650951" y="1783936"/>
              <a:ext cx="4759298" cy="4255879"/>
              <a:chOff x="6650951" y="1783936"/>
              <a:chExt cx="4759298" cy="4255879"/>
            </a:xfrm>
          </p:grpSpPr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7DF3A542-AEDF-473F-A76F-7B4FF6E3F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418838">
                <a:off x="7229171" y="2831735"/>
                <a:ext cx="2107189" cy="2107189"/>
              </a:xfrm>
              <a:prstGeom prst="rect">
                <a:avLst/>
              </a:prstGeom>
            </p:spPr>
          </p:pic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49E8D951-8D0F-4F6D-8BC7-B238FDB0F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478809" flipV="1">
                <a:off x="6971520" y="5057977"/>
                <a:ext cx="1472756" cy="9818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Picture 8" descr="Image result for ocs molecule">
                <a:extLst>
                  <a:ext uri="{FF2B5EF4-FFF2-40B4-BE49-F238E27FC236}">
                    <a16:creationId xmlns:a16="http://schemas.microsoft.com/office/drawing/2014/main" id="{6ECED281-7E93-4D12-A408-55328B802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clrChange>
                  <a:clrFrom>
                    <a:srgbClr val="F0E2C8"/>
                  </a:clrFrom>
                  <a:clrTo>
                    <a:srgbClr val="F0E2C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2" t="4512" r="11157" b="10130"/>
              <a:stretch/>
            </p:blipFill>
            <p:spPr bwMode="auto">
              <a:xfrm rot="1894115">
                <a:off x="8403003" y="2161595"/>
                <a:ext cx="1251542" cy="1087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2FA45C7-5469-4370-B1C7-9D30870BF166}"/>
                  </a:ext>
                </a:extLst>
              </p:cNvPr>
              <p:cNvSpPr txBox="1"/>
              <p:nvPr/>
            </p:nvSpPr>
            <p:spPr>
              <a:xfrm>
                <a:off x="6650951" y="1783936"/>
                <a:ext cx="47592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Medium ITC" panose="020B0602030504020804" pitchFamily="34" charset="0"/>
                  </a:rPr>
                  <a:t>COS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979394A-D17C-4E7C-9E52-C858AF22A648}"/>
                  </a:ext>
                </a:extLst>
              </p:cNvPr>
              <p:cNvSpPr txBox="1"/>
              <p:nvPr/>
            </p:nvSpPr>
            <p:spPr>
              <a:xfrm>
                <a:off x="8817312" y="3781404"/>
                <a:ext cx="231252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Medium ITC" panose="020B0602030504020804" pitchFamily="34" charset="0"/>
                  </a:rPr>
                  <a:t>Biotic and abiotic COS production in soils</a:t>
                </a:r>
                <a:endPara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AF4B194-19AB-419F-A9FD-7683F1C40E28}"/>
                </a:ext>
              </a:extLst>
            </p:cNvPr>
            <p:cNvSpPr txBox="1"/>
            <p:nvPr/>
          </p:nvSpPr>
          <p:spPr>
            <a:xfrm>
              <a:off x="8856113" y="7017787"/>
              <a:ext cx="25915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anose="020B0602030504020804" pitchFamily="34" charset="0"/>
                </a:rPr>
                <a:t>Source : Whelan et.al, 2018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0A87A0A1-D717-4AB6-A45D-CA0F58DDD34A}"/>
              </a:ext>
            </a:extLst>
          </p:cNvPr>
          <p:cNvGrpSpPr/>
          <p:nvPr/>
        </p:nvGrpSpPr>
        <p:grpSpPr>
          <a:xfrm>
            <a:off x="137161" y="1486211"/>
            <a:ext cx="5097826" cy="4900381"/>
            <a:chOff x="376483" y="1933886"/>
            <a:chExt cx="5097826" cy="4900381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28704E08-70BD-4E23-984F-0287E21C9D1F}"/>
                </a:ext>
              </a:extLst>
            </p:cNvPr>
            <p:cNvGrpSpPr/>
            <p:nvPr/>
          </p:nvGrpSpPr>
          <p:grpSpPr>
            <a:xfrm>
              <a:off x="715011" y="1933886"/>
              <a:ext cx="4759298" cy="2744896"/>
              <a:chOff x="715011" y="1933886"/>
              <a:chExt cx="4759298" cy="2744896"/>
            </a:xfrm>
          </p:grpSpPr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FE9E126D-F711-4B80-8CD3-CB8FD76EF4C0}"/>
                  </a:ext>
                </a:extLst>
              </p:cNvPr>
              <p:cNvGrpSpPr/>
              <p:nvPr/>
            </p:nvGrpSpPr>
            <p:grpSpPr>
              <a:xfrm>
                <a:off x="715011" y="1933886"/>
                <a:ext cx="4759298" cy="2744896"/>
                <a:chOff x="715011" y="1933886"/>
                <a:chExt cx="4759298" cy="2744896"/>
              </a:xfrm>
            </p:grpSpPr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ACCEECC2-9AD7-4792-B8ED-C7B53B28D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225096">
                  <a:off x="2471813" y="3302937"/>
                  <a:ext cx="1375845" cy="1375845"/>
                </a:xfrm>
                <a:prstGeom prst="rect">
                  <a:avLst/>
                </a:prstGeom>
              </p:spPr>
            </p:pic>
            <p:pic>
              <p:nvPicPr>
                <p:cNvPr id="39" name="Picture 8" descr="Image result for ocs molecule">
                  <a:extLst>
                    <a:ext uri="{FF2B5EF4-FFF2-40B4-BE49-F238E27FC236}">
                      <a16:creationId xmlns:a16="http://schemas.microsoft.com/office/drawing/2014/main" id="{CD24DFBF-3DCB-4BD0-9B51-896C8FAC3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clrChange>
                    <a:clrFrom>
                      <a:srgbClr val="F0E2C8"/>
                    </a:clrFrom>
                    <a:clrTo>
                      <a:srgbClr val="F0E2C8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09" t="4512" r="11156" b="10130"/>
                <a:stretch/>
              </p:blipFill>
              <p:spPr bwMode="auto">
                <a:xfrm rot="1894115">
                  <a:off x="2510386" y="2375036"/>
                  <a:ext cx="1203824" cy="1087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1A6606AF-1B8D-46DB-B148-4864DE3E5F32}"/>
                    </a:ext>
                  </a:extLst>
                </p:cNvPr>
                <p:cNvSpPr txBox="1"/>
                <p:nvPr/>
              </p:nvSpPr>
              <p:spPr>
                <a:xfrm>
                  <a:off x="715011" y="1933886"/>
                  <a:ext cx="47592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Eras Medium ITC" panose="020B0602030504020804" pitchFamily="34" charset="0"/>
                    </a:rPr>
                    <a:t>COS</a:t>
                  </a:r>
                </a:p>
              </p:txBody>
            </p:sp>
          </p:grp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A9BCAE7-8123-4E82-91A4-47F9F64053D9}"/>
                  </a:ext>
                </a:extLst>
              </p:cNvPr>
              <p:cNvSpPr txBox="1"/>
              <p:nvPr/>
            </p:nvSpPr>
            <p:spPr>
              <a:xfrm>
                <a:off x="968109" y="3570286"/>
                <a:ext cx="185032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Medium ITC" panose="020B0602030504020804" pitchFamily="34" charset="0"/>
                  </a:rPr>
                  <a:t>COS hydrolysis by </a:t>
                </a:r>
                <a:r>
                  <a:rPr 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Medium ITC" panose="020B0602030504020804" pitchFamily="34" charset="0"/>
                  </a:rPr>
                  <a:t>CA </a:t>
                </a:r>
                <a:r>
                  <a:rPr lang="en-US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Eras Medium ITC" panose="020B0602030504020804" pitchFamily="34" charset="0"/>
                  </a:rPr>
                  <a:t>in soil microorganisms</a:t>
                </a:r>
                <a:endParaRPr lang="en-US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CD10EF6-BE16-4EFC-803E-0A123F5D08FB}"/>
                </a:ext>
              </a:extLst>
            </p:cNvPr>
            <p:cNvSpPr txBox="1"/>
            <p:nvPr/>
          </p:nvSpPr>
          <p:spPr>
            <a:xfrm>
              <a:off x="376483" y="6572657"/>
              <a:ext cx="25915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anose="020B0602030504020804" pitchFamily="34" charset="0"/>
                </a:rPr>
                <a:t>Source : Kesselmeier et.al, 1999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BCB7D852-F1D6-4022-865D-D416975C1F61}"/>
              </a:ext>
            </a:extLst>
          </p:cNvPr>
          <p:cNvSpPr txBox="1"/>
          <p:nvPr/>
        </p:nvSpPr>
        <p:spPr>
          <a:xfrm>
            <a:off x="-428679" y="597713"/>
            <a:ext cx="889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Soils are significant COS contributors !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89FD567-512D-4111-9DC1-DBF2FCA23110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1744ED8-56AD-4337-8447-8B238E762897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7022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fungal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E1B5E3-2F2D-4FA5-BB91-3FAF7565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04" r="30313" b="2221"/>
          <a:stretch/>
        </p:blipFill>
        <p:spPr>
          <a:xfrm>
            <a:off x="222859" y="1290859"/>
            <a:ext cx="6083300" cy="543113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46087FF-380D-4843-9DE9-FF1AB8D33FBD}"/>
              </a:ext>
            </a:extLst>
          </p:cNvPr>
          <p:cNvSpPr txBox="1"/>
          <p:nvPr/>
        </p:nvSpPr>
        <p:spPr>
          <a:xfrm>
            <a:off x="6306159" y="1361549"/>
            <a:ext cx="54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Mortierellomycetes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is not a COS producer in our study.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9B63AC-2106-486C-8806-938742023C8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3EDA09E-5662-424C-9E8E-110A31D305DC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42E9D0-05A3-4F18-9FA4-1E08C2658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5" y="1096707"/>
            <a:ext cx="493298" cy="67417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0F2FBEC-7C70-4A61-B5CE-17BA8E914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5523">
            <a:off x="136427" y="5929646"/>
            <a:ext cx="562647" cy="7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fungal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A219BCE-98B4-49B5-844B-14F7E18C088B}"/>
              </a:ext>
            </a:extLst>
          </p:cNvPr>
          <p:cNvSpPr txBox="1"/>
          <p:nvPr/>
        </p:nvSpPr>
        <p:spPr>
          <a:xfrm>
            <a:off x="6306159" y="2037402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Already identified as COS consumers 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7CC01C-C9BD-48E9-9487-1AEC5379E727}"/>
              </a:ext>
            </a:extLst>
          </p:cNvPr>
          <p:cNvSpPr txBox="1"/>
          <p:nvPr/>
        </p:nvSpPr>
        <p:spPr>
          <a:xfrm>
            <a:off x="6472381" y="2522121"/>
            <a:ext cx="5441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Leotiomycetes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E1B5E3-2F2D-4FA5-BB91-3FAF7565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04" r="30313" b="2221"/>
          <a:stretch/>
        </p:blipFill>
        <p:spPr>
          <a:xfrm>
            <a:off x="222859" y="1290859"/>
            <a:ext cx="6083300" cy="543113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46087FF-380D-4843-9DE9-FF1AB8D33FBD}"/>
              </a:ext>
            </a:extLst>
          </p:cNvPr>
          <p:cNvSpPr txBox="1"/>
          <p:nvPr/>
        </p:nvSpPr>
        <p:spPr>
          <a:xfrm>
            <a:off x="6306159" y="1361549"/>
            <a:ext cx="54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Mortierellomycetes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is not a COS producer in our study.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187B062-E3DA-4148-9EA7-5FE8A14AC01E}"/>
              </a:ext>
            </a:extLst>
          </p:cNvPr>
          <p:cNvSpPr txBox="1"/>
          <p:nvPr/>
        </p:nvSpPr>
        <p:spPr>
          <a:xfrm>
            <a:off x="6998476" y="3182128"/>
            <a:ext cx="405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However !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appears as a producer in our study …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9B63AC-2106-486C-8806-938742023C8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3EDA09E-5662-424C-9E8E-110A31D305DC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42E9D0-05A3-4F18-9FA4-1E08C2658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5" y="1096707"/>
            <a:ext cx="493298" cy="67417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0F2FBEC-7C70-4A61-B5CE-17BA8E914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5523">
            <a:off x="136427" y="5929646"/>
            <a:ext cx="562647" cy="7689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CF8AC07-EE57-4469-A038-3FC25FE755B1}"/>
              </a:ext>
            </a:extLst>
          </p:cNvPr>
          <p:cNvSpPr/>
          <p:nvPr/>
        </p:nvSpPr>
        <p:spPr>
          <a:xfrm>
            <a:off x="640183" y="2376053"/>
            <a:ext cx="2588792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69261A-DFE9-4091-9136-17720E29497C}"/>
              </a:ext>
            </a:extLst>
          </p:cNvPr>
          <p:cNvSpPr/>
          <p:nvPr/>
        </p:nvSpPr>
        <p:spPr>
          <a:xfrm>
            <a:off x="3665349" y="2375956"/>
            <a:ext cx="2588792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01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fungal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A219BCE-98B4-49B5-844B-14F7E18C088B}"/>
              </a:ext>
            </a:extLst>
          </p:cNvPr>
          <p:cNvSpPr txBox="1"/>
          <p:nvPr/>
        </p:nvSpPr>
        <p:spPr>
          <a:xfrm>
            <a:off x="6306159" y="2037402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Already identified as COS consumers 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7CC01C-C9BD-48E9-9487-1AEC5379E727}"/>
              </a:ext>
            </a:extLst>
          </p:cNvPr>
          <p:cNvSpPr txBox="1"/>
          <p:nvPr/>
        </p:nvSpPr>
        <p:spPr>
          <a:xfrm>
            <a:off x="6472381" y="2522121"/>
            <a:ext cx="5441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Leotiomycetes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E1B5E3-2F2D-4FA5-BB91-3FAF7565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04" r="30313" b="2221"/>
          <a:stretch/>
        </p:blipFill>
        <p:spPr>
          <a:xfrm>
            <a:off x="222859" y="1290859"/>
            <a:ext cx="6083300" cy="543113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46087FF-380D-4843-9DE9-FF1AB8D33FBD}"/>
              </a:ext>
            </a:extLst>
          </p:cNvPr>
          <p:cNvSpPr txBox="1"/>
          <p:nvPr/>
        </p:nvSpPr>
        <p:spPr>
          <a:xfrm>
            <a:off x="6306159" y="1361549"/>
            <a:ext cx="54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Mortierellomycetes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is not a COS producer in our study.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187B062-E3DA-4148-9EA7-5FE8A14AC01E}"/>
              </a:ext>
            </a:extLst>
          </p:cNvPr>
          <p:cNvSpPr txBox="1"/>
          <p:nvPr/>
        </p:nvSpPr>
        <p:spPr>
          <a:xfrm>
            <a:off x="6998476" y="3182128"/>
            <a:ext cx="405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However !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appears as a producer in our study …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9B63AC-2106-486C-8806-938742023C8D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3EDA09E-5662-424C-9E8E-110A31D305DC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42E9D0-05A3-4F18-9FA4-1E08C2658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5" y="1096707"/>
            <a:ext cx="493298" cy="67417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0F2FBEC-7C70-4A61-B5CE-17BA8E914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5523">
            <a:off x="136427" y="5929646"/>
            <a:ext cx="562647" cy="76895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16F437E-AC43-48A3-BC55-71C9063B642C}"/>
              </a:ext>
            </a:extLst>
          </p:cNvPr>
          <p:cNvSpPr/>
          <p:nvPr/>
        </p:nvSpPr>
        <p:spPr>
          <a:xfrm>
            <a:off x="835502" y="6059698"/>
            <a:ext cx="167453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8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9D2CFB-BBE4-40A5-899C-5BF62D998CC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8FE11A-9348-40E0-9B8F-6CC7DECFE1F8}"/>
              </a:ext>
            </a:extLst>
          </p:cNvPr>
          <p:cNvSpPr txBox="1"/>
          <p:nvPr/>
        </p:nvSpPr>
        <p:spPr>
          <a:xfrm>
            <a:off x="6306159" y="5633708"/>
            <a:ext cx="36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Generalized latent linear variable model focused on the impact of fungal classes on COS emission or uptake.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5B5DC-8365-487A-8FD2-AFF863E341C6}"/>
              </a:ext>
            </a:extLst>
          </p:cNvPr>
          <p:cNvSpPr txBox="1"/>
          <p:nvPr/>
        </p:nvSpPr>
        <p:spPr>
          <a:xfrm>
            <a:off x="2801257" y="610137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Investigating the 3rd hypothesis</a:t>
            </a:r>
          </a:p>
        </p:txBody>
      </p:sp>
      <p:pic>
        <p:nvPicPr>
          <p:cNvPr id="34" name="Image 3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D7E901F7-02E9-40EE-8788-62E0230E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6776342" y="656711"/>
            <a:ext cx="520858" cy="390644"/>
          </a:xfrm>
          <a:prstGeom prst="rect">
            <a:avLst/>
          </a:prstGeom>
        </p:spPr>
      </p:pic>
      <p:pic>
        <p:nvPicPr>
          <p:cNvPr id="24" name="Image 23" descr="Une image contenant fleur, oiseau&#10;&#10;Description générée automatiquement">
            <a:extLst>
              <a:ext uri="{FF2B5EF4-FFF2-40B4-BE49-F238E27FC236}">
                <a16:creationId xmlns:a16="http://schemas.microsoft.com/office/drawing/2014/main" id="{C9F691CA-1491-45ED-8D6E-01EA912E7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19447" r="40268" b="37937"/>
          <a:stretch/>
        </p:blipFill>
        <p:spPr>
          <a:xfrm>
            <a:off x="10026807" y="5633708"/>
            <a:ext cx="1530262" cy="96235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A219BCE-98B4-49B5-844B-14F7E18C088B}"/>
              </a:ext>
            </a:extLst>
          </p:cNvPr>
          <p:cNvSpPr txBox="1"/>
          <p:nvPr/>
        </p:nvSpPr>
        <p:spPr>
          <a:xfrm>
            <a:off x="6306159" y="2037402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Already identified as COS consumers  :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7CC01C-C9BD-48E9-9487-1AEC5379E727}"/>
              </a:ext>
            </a:extLst>
          </p:cNvPr>
          <p:cNvSpPr txBox="1"/>
          <p:nvPr/>
        </p:nvSpPr>
        <p:spPr>
          <a:xfrm>
            <a:off x="6472381" y="2522121"/>
            <a:ext cx="5441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Leotiomycetes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Meredith et al. (2018), Whelan et al. (2018)</a:t>
            </a:r>
          </a:p>
          <a:p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E1B5E3-2F2D-4FA5-BB91-3FAF7565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704" r="30313" b="2221"/>
          <a:stretch/>
        </p:blipFill>
        <p:spPr>
          <a:xfrm>
            <a:off x="222859" y="1290859"/>
            <a:ext cx="6083300" cy="5431136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46087FF-380D-4843-9DE9-FF1AB8D33FBD}"/>
              </a:ext>
            </a:extLst>
          </p:cNvPr>
          <p:cNvSpPr txBox="1"/>
          <p:nvPr/>
        </p:nvSpPr>
        <p:spPr>
          <a:xfrm>
            <a:off x="6306159" y="1361549"/>
            <a:ext cx="544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Mortierellomycetes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is not a COS producer in our study.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187B062-E3DA-4148-9EA7-5FE8A14AC01E}"/>
              </a:ext>
            </a:extLst>
          </p:cNvPr>
          <p:cNvSpPr txBox="1"/>
          <p:nvPr/>
        </p:nvSpPr>
        <p:spPr>
          <a:xfrm>
            <a:off x="6998476" y="3182128"/>
            <a:ext cx="405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However !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Sordariomycetes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appears as a producer in our study …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5AF4869-E62B-4ECE-9B1A-FF21BB58ED9C}"/>
              </a:ext>
            </a:extLst>
          </p:cNvPr>
          <p:cNvSpPr txBox="1"/>
          <p:nvPr/>
        </p:nvSpPr>
        <p:spPr>
          <a:xfrm>
            <a:off x="6513458" y="3842651"/>
            <a:ext cx="363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Interactions : </a:t>
            </a:r>
          </a:p>
        </p:txBody>
      </p:sp>
      <p:sp>
        <p:nvSpPr>
          <p:cNvPr id="27" name="Oval 696">
            <a:extLst>
              <a:ext uri="{FF2B5EF4-FFF2-40B4-BE49-F238E27FC236}">
                <a16:creationId xmlns:a16="http://schemas.microsoft.com/office/drawing/2014/main" id="{C8BA2C47-5377-4598-A794-50BBB5813E4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712457" y="4443317"/>
            <a:ext cx="165100" cy="1651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39" name="Oval 696">
            <a:extLst>
              <a:ext uri="{FF2B5EF4-FFF2-40B4-BE49-F238E27FC236}">
                <a16:creationId xmlns:a16="http://schemas.microsoft.com/office/drawing/2014/main" id="{7DE1DBFB-78A2-499B-BE06-04369C2083C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712457" y="5066353"/>
            <a:ext cx="165100" cy="165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40" name="Line 54">
            <a:extLst>
              <a:ext uri="{FF2B5EF4-FFF2-40B4-BE49-F238E27FC236}">
                <a16:creationId xmlns:a16="http://schemas.microsoft.com/office/drawing/2014/main" id="{C1F277DC-F140-4889-9AB5-5107B01F0AB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795007" y="4646850"/>
            <a:ext cx="0" cy="376070"/>
          </a:xfrm>
          <a:prstGeom prst="line">
            <a:avLst/>
          </a:prstGeom>
          <a:noFill/>
          <a:ln w="19050" cap="rnd">
            <a:solidFill>
              <a:srgbClr val="008B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86C8FD9-C955-449B-B5D9-A03D1ACDA610}"/>
              </a:ext>
            </a:extLst>
          </p:cNvPr>
          <p:cNvSpPr txBox="1"/>
          <p:nvPr/>
        </p:nvSpPr>
        <p:spPr>
          <a:xfrm>
            <a:off x="6877557" y="4329554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Leotiomycetes</a:t>
            </a:r>
            <a:endParaRPr 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386A05-C0CE-4CD0-A7F5-E0298451AB05}"/>
              </a:ext>
            </a:extLst>
          </p:cNvPr>
          <p:cNvSpPr txBox="1"/>
          <p:nvPr/>
        </p:nvSpPr>
        <p:spPr>
          <a:xfrm>
            <a:off x="6877557" y="4979626"/>
            <a:ext cx="1595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Chrysophyceae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B0B8EC7-471C-4C66-A25C-4CA9841CCA84}"/>
              </a:ext>
            </a:extLst>
          </p:cNvPr>
          <p:cNvSpPr txBox="1"/>
          <p:nvPr/>
        </p:nvSpPr>
        <p:spPr>
          <a:xfrm>
            <a:off x="8487291" y="4628701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One + interaction with phototrophs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7CD0B1-B1E8-43F2-8293-4CE6DF69C6DC}"/>
              </a:ext>
            </a:extLst>
          </p:cNvPr>
          <p:cNvCxnSpPr>
            <a:cxnSpLocks/>
          </p:cNvCxnSpPr>
          <p:nvPr/>
        </p:nvCxnSpPr>
        <p:spPr>
          <a:xfrm>
            <a:off x="8501147" y="4508974"/>
            <a:ext cx="0" cy="65007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F5708E2-E04A-40DE-BDB8-298409EFC232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F180F20C-615B-41FA-A5B1-80F36D432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85" y="1096707"/>
            <a:ext cx="493298" cy="674175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93FD0450-DF59-45B8-AC52-8EC3C394F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5523">
            <a:off x="136427" y="5929646"/>
            <a:ext cx="562647" cy="76895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8B3D9C1-5C1E-4D1F-990F-0A09E0C93997}"/>
              </a:ext>
            </a:extLst>
          </p:cNvPr>
          <p:cNvSpPr/>
          <p:nvPr/>
        </p:nvSpPr>
        <p:spPr>
          <a:xfrm>
            <a:off x="835502" y="6059698"/>
            <a:ext cx="1674533" cy="254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0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52DB610-331F-4536-9568-0F3651BCD714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6EE230-8DFA-458D-B54F-6F6B026344E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94AC3D2-DD36-4221-BF39-5A1976822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391094" y="2524109"/>
            <a:ext cx="334176" cy="5144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09EC80E-8EC2-46FD-B5E4-CB2825CD9CA5}"/>
              </a:ext>
            </a:extLst>
          </p:cNvPr>
          <p:cNvSpPr txBox="1"/>
          <p:nvPr/>
        </p:nvSpPr>
        <p:spPr>
          <a:xfrm>
            <a:off x="475689" y="592674"/>
            <a:ext cx="252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Conclusions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8838D9-3D7C-4EED-8DBF-1295DCB98710}"/>
              </a:ext>
            </a:extLst>
          </p:cNvPr>
          <p:cNvSpPr txBox="1"/>
          <p:nvPr/>
        </p:nvSpPr>
        <p:spPr>
          <a:xfrm>
            <a:off x="1178378" y="1367100"/>
            <a:ext cx="587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15362" name="Picture 2" descr="Checkmark - Green Tick | Transparent PNG Download #14334 - Vippng">
            <a:extLst>
              <a:ext uri="{FF2B5EF4-FFF2-40B4-BE49-F238E27FC236}">
                <a16:creationId xmlns:a16="http://schemas.microsoft.com/office/drawing/2014/main" id="{AB92FD27-75CD-40F4-A62D-DDD0CD1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50" b="89758" l="7609" r="93152">
                        <a14:foregroundMark x1="7717" y1="54545" x2="7717" y2="54545"/>
                        <a14:foregroundMark x1="87174" y1="7250" x2="87174" y2="7250"/>
                        <a14:foregroundMark x1="93152" y1="8170" x2="93152" y2="8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9" y="1427921"/>
            <a:ext cx="620713" cy="5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9FA9076-C37D-43C9-BC31-D6EC623F8909}"/>
              </a:ext>
            </a:extLst>
          </p:cNvPr>
          <p:cNvCxnSpPr/>
          <p:nvPr/>
        </p:nvCxnSpPr>
        <p:spPr>
          <a:xfrm>
            <a:off x="1781175" y="231457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90B676B-3021-4E17-988B-D2FAE530BD60}"/>
              </a:ext>
            </a:extLst>
          </p:cNvPr>
          <p:cNvSpPr txBox="1"/>
          <p:nvPr/>
        </p:nvSpPr>
        <p:spPr>
          <a:xfrm>
            <a:off x="2771775" y="2129909"/>
            <a:ext cx="763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 communities dominated by mixotrophic cyanobacteria.</a:t>
            </a:r>
          </a:p>
        </p:txBody>
      </p:sp>
      <p:pic>
        <p:nvPicPr>
          <p:cNvPr id="27" name="Picture 12" descr="Darkness Icons - Download Free Vector Icons | Noun Project">
            <a:extLst>
              <a:ext uri="{FF2B5EF4-FFF2-40B4-BE49-F238E27FC236}">
                <a16:creationId xmlns:a16="http://schemas.microsoft.com/office/drawing/2014/main" id="{511AD0DB-9B96-4D22-9549-CB69C36B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35" y="2120006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DBB97C-6EEA-4E5E-B5A0-4028131BB05F}"/>
              </a:ext>
            </a:extLst>
          </p:cNvPr>
          <p:cNvCxnSpPr/>
          <p:nvPr/>
        </p:nvCxnSpPr>
        <p:spPr>
          <a:xfrm>
            <a:off x="1781175" y="2759373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66ABB0C0-3316-46FF-976F-647D2455FB00}"/>
              </a:ext>
            </a:extLst>
          </p:cNvPr>
          <p:cNvSpPr txBox="1"/>
          <p:nvPr/>
        </p:nvSpPr>
        <p:spPr>
          <a:xfrm>
            <a:off x="2771775" y="2574707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Significant increase of obligatory photosynthetic classes at the expense of cyanobacteria.</a:t>
            </a:r>
          </a:p>
        </p:txBody>
      </p:sp>
    </p:spTree>
    <p:extLst>
      <p:ext uri="{BB962C8B-B14F-4D97-AF65-F5344CB8AC3E}">
        <p14:creationId xmlns:p14="http://schemas.microsoft.com/office/powerpoint/2010/main" val="2997466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52DB610-331F-4536-9568-0F3651BCD714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6EE230-8DFA-458D-B54F-6F6B026344E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94AC3D2-DD36-4221-BF39-5A1976822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391094" y="2524109"/>
            <a:ext cx="334176" cy="5144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09EC80E-8EC2-46FD-B5E4-CB2825CD9CA5}"/>
              </a:ext>
            </a:extLst>
          </p:cNvPr>
          <p:cNvSpPr txBox="1"/>
          <p:nvPr/>
        </p:nvSpPr>
        <p:spPr>
          <a:xfrm>
            <a:off x="475688" y="592674"/>
            <a:ext cx="270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Conclusions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8838D9-3D7C-4EED-8DBF-1295DCB98710}"/>
              </a:ext>
            </a:extLst>
          </p:cNvPr>
          <p:cNvSpPr txBox="1"/>
          <p:nvPr/>
        </p:nvSpPr>
        <p:spPr>
          <a:xfrm>
            <a:off x="1178378" y="1367100"/>
            <a:ext cx="587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15362" name="Picture 2" descr="Checkmark - Green Tick | Transparent PNG Download #14334 - Vippng">
            <a:extLst>
              <a:ext uri="{FF2B5EF4-FFF2-40B4-BE49-F238E27FC236}">
                <a16:creationId xmlns:a16="http://schemas.microsoft.com/office/drawing/2014/main" id="{AB92FD27-75CD-40F4-A62D-DDD0CD1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50" b="89758" l="7609" r="93152">
                        <a14:foregroundMark x1="7717" y1="54545" x2="7717" y2="54545"/>
                        <a14:foregroundMark x1="87174" y1="7250" x2="87174" y2="7250"/>
                        <a14:foregroundMark x1="93152" y1="8170" x2="93152" y2="8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9" y="1427921"/>
            <a:ext cx="620713" cy="5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9FA9076-C37D-43C9-BC31-D6EC623F8909}"/>
              </a:ext>
            </a:extLst>
          </p:cNvPr>
          <p:cNvCxnSpPr/>
          <p:nvPr/>
        </p:nvCxnSpPr>
        <p:spPr>
          <a:xfrm>
            <a:off x="1781175" y="231457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90B676B-3021-4E17-988B-D2FAE530BD60}"/>
              </a:ext>
            </a:extLst>
          </p:cNvPr>
          <p:cNvSpPr txBox="1"/>
          <p:nvPr/>
        </p:nvSpPr>
        <p:spPr>
          <a:xfrm>
            <a:off x="2771775" y="2129909"/>
            <a:ext cx="763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 communities dominated by mixotrophic cyanobacteria.</a:t>
            </a:r>
          </a:p>
        </p:txBody>
      </p:sp>
      <p:pic>
        <p:nvPicPr>
          <p:cNvPr id="27" name="Picture 12" descr="Darkness Icons - Download Free Vector Icons | Noun Project">
            <a:extLst>
              <a:ext uri="{FF2B5EF4-FFF2-40B4-BE49-F238E27FC236}">
                <a16:creationId xmlns:a16="http://schemas.microsoft.com/office/drawing/2014/main" id="{511AD0DB-9B96-4D22-9549-CB69C36B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35" y="2120006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DBB97C-6EEA-4E5E-B5A0-4028131BB05F}"/>
              </a:ext>
            </a:extLst>
          </p:cNvPr>
          <p:cNvCxnSpPr/>
          <p:nvPr/>
        </p:nvCxnSpPr>
        <p:spPr>
          <a:xfrm>
            <a:off x="1781175" y="2759373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66ABB0C0-3316-46FF-976F-647D2455FB00}"/>
              </a:ext>
            </a:extLst>
          </p:cNvPr>
          <p:cNvSpPr txBox="1"/>
          <p:nvPr/>
        </p:nvSpPr>
        <p:spPr>
          <a:xfrm>
            <a:off x="2771775" y="2574707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Significant increase of obligatory photosynthetic classes at the expense of cyanobacteria.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D878B96-309E-4799-B4C7-A16DA719B284}"/>
              </a:ext>
            </a:extLst>
          </p:cNvPr>
          <p:cNvSpPr txBox="1"/>
          <p:nvPr/>
        </p:nvSpPr>
        <p:spPr>
          <a:xfrm>
            <a:off x="1178378" y="3136992"/>
            <a:ext cx="6106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(H2)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phototroph communities will affect heterotrophic microbial communities.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33" name="Picture 2" descr="Checkmark - Green Tick | Transparent PNG Download #14334 - Vippng">
            <a:extLst>
              <a:ext uri="{FF2B5EF4-FFF2-40B4-BE49-F238E27FC236}">
                <a16:creationId xmlns:a16="http://schemas.microsoft.com/office/drawing/2014/main" id="{9B411052-2278-41F9-B1FA-D1520D2A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50" b="89758" l="7609" r="93152">
                        <a14:foregroundMark x1="7717" y1="54545" x2="7717" y2="54545"/>
                        <a14:foregroundMark x1="87174" y1="7250" x2="87174" y2="7250"/>
                        <a14:foregroundMark x1="93152" y1="8170" x2="93152" y2="8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" y="3234809"/>
            <a:ext cx="620713" cy="5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A87B733-95F9-4B94-AEC2-9C4705CA900C}"/>
              </a:ext>
            </a:extLst>
          </p:cNvPr>
          <p:cNvCxnSpPr/>
          <p:nvPr/>
        </p:nvCxnSpPr>
        <p:spPr>
          <a:xfrm>
            <a:off x="1781175" y="404812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1F0070BF-96AD-436D-BAF3-2336E12F1AA5}"/>
              </a:ext>
            </a:extLst>
          </p:cNvPr>
          <p:cNvSpPr txBox="1"/>
          <p:nvPr/>
        </p:nvSpPr>
        <p:spPr>
          <a:xfrm>
            <a:off x="2276474" y="3849984"/>
            <a:ext cx="76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the light, many positive associations between the abundance of algae and that of algae parasites / predators / fast growing microbial classes. </a:t>
            </a:r>
          </a:p>
        </p:txBody>
      </p:sp>
    </p:spTree>
    <p:extLst>
      <p:ext uri="{BB962C8B-B14F-4D97-AF65-F5344CB8AC3E}">
        <p14:creationId xmlns:p14="http://schemas.microsoft.com/office/powerpoint/2010/main" val="1020371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52DB610-331F-4536-9568-0F3651BCD714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6EE230-8DFA-458D-B54F-6F6B026344E4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94AC3D2-DD36-4221-BF39-5A1976822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391094" y="2524109"/>
            <a:ext cx="334176" cy="5144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09EC80E-8EC2-46FD-B5E4-CB2825CD9CA5}"/>
              </a:ext>
            </a:extLst>
          </p:cNvPr>
          <p:cNvSpPr txBox="1"/>
          <p:nvPr/>
        </p:nvSpPr>
        <p:spPr>
          <a:xfrm>
            <a:off x="475689" y="592674"/>
            <a:ext cx="252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Conclusions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8838D9-3D7C-4EED-8DBF-1295DCB98710}"/>
              </a:ext>
            </a:extLst>
          </p:cNvPr>
          <p:cNvSpPr txBox="1"/>
          <p:nvPr/>
        </p:nvSpPr>
        <p:spPr>
          <a:xfrm>
            <a:off x="1178378" y="1367100"/>
            <a:ext cx="5870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(H1)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composition of phototroph communities will differ in light conditions compared with dark conditions.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15362" name="Picture 2" descr="Checkmark - Green Tick | Transparent PNG Download #14334 - Vippng">
            <a:extLst>
              <a:ext uri="{FF2B5EF4-FFF2-40B4-BE49-F238E27FC236}">
                <a16:creationId xmlns:a16="http://schemas.microsoft.com/office/drawing/2014/main" id="{AB92FD27-75CD-40F4-A62D-DDD0CD1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50" b="89758" l="7609" r="93152">
                        <a14:foregroundMark x1="7717" y1="54545" x2="7717" y2="54545"/>
                        <a14:foregroundMark x1="87174" y1="7250" x2="87174" y2="7250"/>
                        <a14:foregroundMark x1="93152" y1="8170" x2="93152" y2="8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9" y="1427921"/>
            <a:ext cx="620713" cy="5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9FA9076-C37D-43C9-BC31-D6EC623F8909}"/>
              </a:ext>
            </a:extLst>
          </p:cNvPr>
          <p:cNvCxnSpPr/>
          <p:nvPr/>
        </p:nvCxnSpPr>
        <p:spPr>
          <a:xfrm>
            <a:off x="1781175" y="231457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490B676B-3021-4E17-988B-D2FAE530BD60}"/>
              </a:ext>
            </a:extLst>
          </p:cNvPr>
          <p:cNvSpPr txBox="1"/>
          <p:nvPr/>
        </p:nvSpPr>
        <p:spPr>
          <a:xfrm>
            <a:off x="2771775" y="2129909"/>
            <a:ext cx="763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 communities dominated by mixotrophic cyanobacteria.</a:t>
            </a:r>
          </a:p>
        </p:txBody>
      </p:sp>
      <p:pic>
        <p:nvPicPr>
          <p:cNvPr id="27" name="Picture 12" descr="Darkness Icons - Download Free Vector Icons | Noun Project">
            <a:extLst>
              <a:ext uri="{FF2B5EF4-FFF2-40B4-BE49-F238E27FC236}">
                <a16:creationId xmlns:a16="http://schemas.microsoft.com/office/drawing/2014/main" id="{511AD0DB-9B96-4D22-9549-CB69C36B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35" y="2120006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DBB97C-6EEA-4E5E-B5A0-4028131BB05F}"/>
              </a:ext>
            </a:extLst>
          </p:cNvPr>
          <p:cNvCxnSpPr/>
          <p:nvPr/>
        </p:nvCxnSpPr>
        <p:spPr>
          <a:xfrm>
            <a:off x="1781175" y="2759373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66ABB0C0-3316-46FF-976F-647D2455FB00}"/>
              </a:ext>
            </a:extLst>
          </p:cNvPr>
          <p:cNvSpPr txBox="1"/>
          <p:nvPr/>
        </p:nvSpPr>
        <p:spPr>
          <a:xfrm>
            <a:off x="2771775" y="2574707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Significant increase of obligatory photosynthetic classes at the expense of cyanobacteria.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B63122B-DE23-4ABF-B89F-688BD5486D51}"/>
              </a:ext>
            </a:extLst>
          </p:cNvPr>
          <p:cNvSpPr txBox="1"/>
          <p:nvPr/>
        </p:nvSpPr>
        <p:spPr>
          <a:xfrm>
            <a:off x="1178378" y="3136992"/>
            <a:ext cx="6106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(H2)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phototroph communities will affect heterotrophic microbial communities.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38" name="Picture 2" descr="Checkmark - Green Tick | Transparent PNG Download #14334 - Vippng">
            <a:extLst>
              <a:ext uri="{FF2B5EF4-FFF2-40B4-BE49-F238E27FC236}">
                <a16:creationId xmlns:a16="http://schemas.microsoft.com/office/drawing/2014/main" id="{37BAF6E8-1B20-4C64-8E3C-4DAB534DB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50" b="89758" l="7609" r="93152">
                        <a14:foregroundMark x1="7717" y1="54545" x2="7717" y2="54545"/>
                        <a14:foregroundMark x1="87174" y1="7250" x2="87174" y2="7250"/>
                        <a14:foregroundMark x1="93152" y1="8170" x2="93152" y2="8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" y="3234809"/>
            <a:ext cx="620713" cy="5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7724727-F53D-4C43-8449-0B1D25F9A059}"/>
              </a:ext>
            </a:extLst>
          </p:cNvPr>
          <p:cNvCxnSpPr/>
          <p:nvPr/>
        </p:nvCxnSpPr>
        <p:spPr>
          <a:xfrm>
            <a:off x="1781175" y="404812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CB310C44-560B-4906-A87F-F24B51CD4E94}"/>
              </a:ext>
            </a:extLst>
          </p:cNvPr>
          <p:cNvSpPr txBox="1"/>
          <p:nvPr/>
        </p:nvSpPr>
        <p:spPr>
          <a:xfrm>
            <a:off x="2276474" y="3849984"/>
            <a:ext cx="763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the light, many positive associations between the abundance of phototrophs and that of algae parasites / predators / fast growing microbial classes.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3133CA4-844B-47CB-9A0D-2881E49DFD39}"/>
              </a:ext>
            </a:extLst>
          </p:cNvPr>
          <p:cNvSpPr txBox="1"/>
          <p:nvPr/>
        </p:nvSpPr>
        <p:spPr>
          <a:xfrm>
            <a:off x="1178378" y="4808222"/>
            <a:ext cx="583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(H3)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Shifts in the composition of microbial communities altogether will have repercussions on COS fluxes.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29698" name="Picture 2" descr="Testing Clipart Images 2 Clip Art Test - English Grammar Clipart ...">
            <a:extLst>
              <a:ext uri="{FF2B5EF4-FFF2-40B4-BE49-F238E27FC236}">
                <a16:creationId xmlns:a16="http://schemas.microsoft.com/office/drawing/2014/main" id="{AECE69F9-562E-49F5-9517-CFD9EB7A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3" b="90000" l="9091" r="90000">
                        <a14:foregroundMark x1="40114" y1="39348" x2="40114" y2="39348"/>
                        <a14:foregroundMark x1="41818" y1="40652" x2="48295" y2="34891"/>
                        <a14:foregroundMark x1="40455" y1="40543" x2="46932" y2="31957"/>
                        <a14:foregroundMark x1="43409" y1="40870" x2="46250" y2="31304"/>
                        <a14:foregroundMark x1="45341" y1="31413" x2="42727" y2="24565"/>
                        <a14:foregroundMark x1="42727" y1="24565" x2="42614" y2="24565"/>
                        <a14:foregroundMark x1="47500" y1="28043" x2="41818" y2="22717"/>
                        <a14:foregroundMark x1="41818" y1="22717" x2="40455" y2="23043"/>
                        <a14:foregroundMark x1="40568" y1="24565" x2="34886" y2="27935"/>
                        <a14:foregroundMark x1="42614" y1="25543" x2="35000" y2="26739"/>
                        <a14:foregroundMark x1="35000" y1="26739" x2="32955" y2="29891"/>
                        <a14:foregroundMark x1="41591" y1="23043" x2="33977" y2="25978"/>
                        <a14:foregroundMark x1="33977" y1="25978" x2="33636" y2="27174"/>
                        <a14:foregroundMark x1="39545" y1="22065" x2="34205" y2="25109"/>
                        <a14:foregroundMark x1="39091" y1="39891" x2="38523" y2="43587"/>
                        <a14:foregroundMark x1="39659" y1="51957" x2="39659" y2="51957"/>
                        <a14:foregroundMark x1="39205" y1="53587" x2="38409" y2="51957"/>
                        <a14:foregroundMark x1="39886" y1="54674" x2="38977" y2="51630"/>
                        <a14:foregroundMark x1="40227" y1="54891" x2="37614" y2="52174"/>
                        <a14:foregroundMark x1="41023" y1="54457" x2="38864" y2="52174"/>
                        <a14:foregroundMark x1="41136" y1="54891" x2="42614" y2="52935"/>
                        <a14:foregroundMark x1="32273" y1="66522" x2="24205" y2="67174"/>
                        <a14:foregroundMark x1="24205" y1="67174" x2="16932" y2="65978"/>
                        <a14:foregroundMark x1="16932" y1="65978" x2="16705" y2="65870"/>
                        <a14:foregroundMark x1="15909" y1="65326" x2="10909" y2="63370"/>
                        <a14:foregroundMark x1="34318" y1="66848" x2="36023" y2="66413"/>
                        <a14:foregroundMark x1="11477" y1="64022" x2="11364" y2="49674"/>
                        <a14:foregroundMark x1="11364" y1="49674" x2="12955" y2="42174"/>
                        <a14:foregroundMark x1="12955" y1="42174" x2="12386" y2="38804"/>
                        <a14:foregroundMark x1="11364" y1="39891" x2="11364" y2="18043"/>
                        <a14:foregroundMark x1="11136" y1="13804" x2="10682" y2="19022"/>
                        <a14:foregroundMark x1="11250" y1="12500" x2="19205" y2="10000"/>
                        <a14:foregroundMark x1="19205" y1="10000" x2="34545" y2="11304"/>
                        <a14:foregroundMark x1="34545" y1="11304" x2="42273" y2="10435"/>
                        <a14:foregroundMark x1="42273" y1="10435" x2="50227" y2="10978"/>
                        <a14:foregroundMark x1="50227" y1="10978" x2="64886" y2="9891"/>
                        <a14:foregroundMark x1="64886" y1="9891" x2="68750" y2="16413"/>
                        <a14:foregroundMark x1="68750" y1="16413" x2="69432" y2="17065"/>
                        <a14:foregroundMark x1="9773" y1="25652" x2="9773" y2="25652"/>
                        <a14:foregroundMark x1="9091" y1="26848" x2="9091" y2="26848"/>
                        <a14:foregroundMark x1="47500" y1="67174" x2="58750" y2="7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" y="4831720"/>
            <a:ext cx="752231" cy="7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021E983-CD42-48E2-973F-6D5CA21E7F3C}"/>
              </a:ext>
            </a:extLst>
          </p:cNvPr>
          <p:cNvCxnSpPr/>
          <p:nvPr/>
        </p:nvCxnSpPr>
        <p:spPr>
          <a:xfrm>
            <a:off x="1781175" y="5680013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1F37176-3614-465B-AF5B-D84E79F97B91}"/>
              </a:ext>
            </a:extLst>
          </p:cNvPr>
          <p:cNvSpPr txBox="1"/>
          <p:nvPr/>
        </p:nvSpPr>
        <p:spPr>
          <a:xfrm>
            <a:off x="2276474" y="5481872"/>
            <a:ext cx="871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Many bacteria and fungi identified in accordance with current knowledge in the literature.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6FE3528-25A2-47DE-82C5-0A13C303ED23}"/>
              </a:ext>
            </a:extLst>
          </p:cNvPr>
          <p:cNvCxnSpPr/>
          <p:nvPr/>
        </p:nvCxnSpPr>
        <p:spPr>
          <a:xfrm>
            <a:off x="1781175" y="6042674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97435897-1FD5-478F-AD26-3A13CB372D2D}"/>
              </a:ext>
            </a:extLst>
          </p:cNvPr>
          <p:cNvSpPr txBox="1"/>
          <p:nvPr/>
        </p:nvSpPr>
        <p:spPr>
          <a:xfrm>
            <a:off x="2276474" y="5844533"/>
            <a:ext cx="871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Several inconsistencies, probably due to the use of the class taxonomic level.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6BE6CC3-080F-412F-A13B-86A934DECA52}"/>
              </a:ext>
            </a:extLst>
          </p:cNvPr>
          <p:cNvCxnSpPr/>
          <p:nvPr/>
        </p:nvCxnSpPr>
        <p:spPr>
          <a:xfrm>
            <a:off x="1781175" y="6405335"/>
            <a:ext cx="428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0079C695-E50E-4BA1-A89E-AA6CFD866BC4}"/>
              </a:ext>
            </a:extLst>
          </p:cNvPr>
          <p:cNvSpPr txBox="1"/>
          <p:nvPr/>
        </p:nvSpPr>
        <p:spPr>
          <a:xfrm>
            <a:off x="2276474" y="6207194"/>
            <a:ext cx="871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Main microbial actors within COS fluxes were linked both in light and dark conditions.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19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E8E4CA-7554-4042-A593-81DADAFEFB9D}"/>
              </a:ext>
            </a:extLst>
          </p:cNvPr>
          <p:cNvSpPr/>
          <p:nvPr/>
        </p:nvSpPr>
        <p:spPr>
          <a:xfrm>
            <a:off x="0" y="2126404"/>
            <a:ext cx="12192000" cy="2859253"/>
          </a:xfrm>
          <a:prstGeom prst="rect">
            <a:avLst/>
          </a:prstGeom>
          <a:solidFill>
            <a:srgbClr val="99663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D3438FA-9859-4382-B8D8-8B8DE761E3E0}"/>
              </a:ext>
            </a:extLst>
          </p:cNvPr>
          <p:cNvSpPr/>
          <p:nvPr/>
        </p:nvSpPr>
        <p:spPr>
          <a:xfrm>
            <a:off x="4817111" y="2749533"/>
            <a:ext cx="1525637" cy="1425637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AAA651-B8F9-4388-909B-DBB73E920CFC}"/>
              </a:ext>
            </a:extLst>
          </p:cNvPr>
          <p:cNvSpPr txBox="1"/>
          <p:nvPr/>
        </p:nvSpPr>
        <p:spPr>
          <a:xfrm>
            <a:off x="1637849" y="349784"/>
            <a:ext cx="951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research on COS fluxes, usual focus on vascular plants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787F88-8849-43B4-88D4-75B18FBAC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1" y="0"/>
            <a:ext cx="1900236" cy="1268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34591-F5DE-4245-A094-DFE27AD26FAE}"/>
              </a:ext>
            </a:extLst>
          </p:cNvPr>
          <p:cNvSpPr txBox="1"/>
          <p:nvPr/>
        </p:nvSpPr>
        <p:spPr>
          <a:xfrm>
            <a:off x="4531177" y="834757"/>
            <a:ext cx="275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HOWEVER 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C0CB96-2492-46A5-81BA-ECF228889623}"/>
              </a:ext>
            </a:extLst>
          </p:cNvPr>
          <p:cNvSpPr txBox="1"/>
          <p:nvPr/>
        </p:nvSpPr>
        <p:spPr>
          <a:xfrm>
            <a:off x="1637849" y="1425912"/>
            <a:ext cx="1089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Many important members of soil communities impact COS fluxes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EDC342-FFB3-4412-8775-E3C9C216444E}"/>
              </a:ext>
            </a:extLst>
          </p:cNvPr>
          <p:cNvSpPr txBox="1"/>
          <p:nvPr/>
        </p:nvSpPr>
        <p:spPr>
          <a:xfrm>
            <a:off x="8672283" y="3121222"/>
            <a:ext cx="2751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Free-living phototroph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COS consumption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F046838-9415-45C4-8128-876B301BA9E6}"/>
              </a:ext>
            </a:extLst>
          </p:cNvPr>
          <p:cNvSpPr/>
          <p:nvPr/>
        </p:nvSpPr>
        <p:spPr>
          <a:xfrm>
            <a:off x="4700999" y="2539999"/>
            <a:ext cx="1808659" cy="1825169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CAD7EA2-35D5-4168-B32F-5C9E357E3961}"/>
              </a:ext>
            </a:extLst>
          </p:cNvPr>
          <p:cNvSpPr/>
          <p:nvPr/>
        </p:nvSpPr>
        <p:spPr>
          <a:xfrm>
            <a:off x="4430486" y="2302786"/>
            <a:ext cx="2340428" cy="2301856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D98D11-2841-491D-A1DA-A4EF2308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94" b="92626" l="6891" r="89916">
                        <a14:foregroundMark x1="6891" y1="53777" x2="6891" y2="53777"/>
                        <a14:foregroundMark x1="44202" y1="92626" x2="44202" y2="92626"/>
                        <a14:foregroundMark x1="48571" y1="8094" x2="48571" y2="8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7909" y="2716181"/>
            <a:ext cx="1525637" cy="1425637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D4381E5-E47D-481A-87A0-4424D7149B78}"/>
              </a:ext>
            </a:extLst>
          </p:cNvPr>
          <p:cNvCxnSpPr>
            <a:cxnSpLocks/>
          </p:cNvCxnSpPr>
          <p:nvPr/>
        </p:nvCxnSpPr>
        <p:spPr>
          <a:xfrm>
            <a:off x="6226629" y="3429000"/>
            <a:ext cx="23295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0F3C820-9EC4-4EF0-84CB-C568B96E7F98}"/>
              </a:ext>
            </a:extLst>
          </p:cNvPr>
          <p:cNvCxnSpPr>
            <a:cxnSpLocks/>
          </p:cNvCxnSpPr>
          <p:nvPr/>
        </p:nvCxnSpPr>
        <p:spPr>
          <a:xfrm flipV="1">
            <a:off x="3222171" y="4175170"/>
            <a:ext cx="1645738" cy="429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B1D76CB-930B-4461-B34C-5A2CD455B024}"/>
              </a:ext>
            </a:extLst>
          </p:cNvPr>
          <p:cNvSpPr txBox="1"/>
          <p:nvPr/>
        </p:nvSpPr>
        <p:spPr>
          <a:xfrm>
            <a:off x="382360" y="4281476"/>
            <a:ext cx="330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Region enriched in organic substrates exuded by the cell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1C2039A-4B76-402A-BE40-9BFDE00D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95" b="90288" l="9887" r="89789">
                        <a14:foregroundMark x1="76985" y1="30216" x2="76985" y2="30216"/>
                        <a14:foregroundMark x1="64344" y1="6295" x2="64344" y2="6295"/>
                        <a14:foregroundMark x1="48136" y1="90288" x2="48136" y2="90288"/>
                        <a14:foregroundMark x1="23501" y1="51978" x2="23501" y2="5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0168" y="2760689"/>
            <a:ext cx="1169577" cy="10539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176CDF4-8554-4664-93D5-9096627C8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072">
            <a:off x="6217769" y="3932205"/>
            <a:ext cx="526180" cy="27993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A735365-E4BD-412E-A383-232C47AAC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908">
            <a:off x="6543118" y="3735480"/>
            <a:ext cx="526180" cy="2799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A3C3977-02AB-4FA8-BE1F-74B682530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072">
            <a:off x="5996656" y="4280421"/>
            <a:ext cx="526180" cy="27993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4E9895F-344C-432C-9DFC-F6D758F04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795">
            <a:off x="6255227" y="4274493"/>
            <a:ext cx="541521" cy="195687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BCB5778-820D-41D1-A8E3-AEF0A6A74F89}"/>
              </a:ext>
            </a:extLst>
          </p:cNvPr>
          <p:cNvCxnSpPr>
            <a:cxnSpLocks/>
          </p:cNvCxnSpPr>
          <p:nvPr/>
        </p:nvCxnSpPr>
        <p:spPr>
          <a:xfrm>
            <a:off x="3557321" y="2729464"/>
            <a:ext cx="741862" cy="334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3FBFDAC-B921-419D-BAFA-706F47646ED0}"/>
              </a:ext>
            </a:extLst>
          </p:cNvPr>
          <p:cNvSpPr txBox="1"/>
          <p:nvPr/>
        </p:nvSpPr>
        <p:spPr>
          <a:xfrm>
            <a:off x="130181" y="2227458"/>
            <a:ext cx="3668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Fungal organisms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both COS consumption and emission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A6B6065-3955-4AF0-9939-F737C98CC736}"/>
              </a:ext>
            </a:extLst>
          </p:cNvPr>
          <p:cNvCxnSpPr>
            <a:cxnSpLocks/>
          </p:cNvCxnSpPr>
          <p:nvPr/>
        </p:nvCxnSpPr>
        <p:spPr>
          <a:xfrm>
            <a:off x="6891590" y="4274510"/>
            <a:ext cx="7819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36BE-D6A2-4983-AF90-B8CD89EFC352}"/>
              </a:ext>
            </a:extLst>
          </p:cNvPr>
          <p:cNvSpPr txBox="1"/>
          <p:nvPr/>
        </p:nvSpPr>
        <p:spPr>
          <a:xfrm>
            <a:off x="7831431" y="3966733"/>
            <a:ext cx="3668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 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both COS consumption and emission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1B85423-B62A-472E-964A-78A9CA3BFB98}"/>
              </a:ext>
            </a:extLst>
          </p:cNvPr>
          <p:cNvSpPr txBox="1"/>
          <p:nvPr/>
        </p:nvSpPr>
        <p:spPr>
          <a:xfrm>
            <a:off x="7917513" y="2068670"/>
            <a:ext cx="4259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Phycosphere applied to soils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It proves itself relevant ! </a:t>
            </a:r>
          </a:p>
        </p:txBody>
      </p:sp>
    </p:spTree>
    <p:extLst>
      <p:ext uri="{BB962C8B-B14F-4D97-AF65-F5344CB8AC3E}">
        <p14:creationId xmlns:p14="http://schemas.microsoft.com/office/powerpoint/2010/main" val="17802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E8E4CA-7554-4042-A593-81DADAFEFB9D}"/>
              </a:ext>
            </a:extLst>
          </p:cNvPr>
          <p:cNvSpPr/>
          <p:nvPr/>
        </p:nvSpPr>
        <p:spPr>
          <a:xfrm>
            <a:off x="0" y="2126404"/>
            <a:ext cx="12192000" cy="2859253"/>
          </a:xfrm>
          <a:prstGeom prst="rect">
            <a:avLst/>
          </a:prstGeom>
          <a:solidFill>
            <a:srgbClr val="99663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D3438FA-9859-4382-B8D8-8B8DE761E3E0}"/>
              </a:ext>
            </a:extLst>
          </p:cNvPr>
          <p:cNvSpPr/>
          <p:nvPr/>
        </p:nvSpPr>
        <p:spPr>
          <a:xfrm>
            <a:off x="4817111" y="2749533"/>
            <a:ext cx="1525637" cy="1425637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AAA651-B8F9-4388-909B-DBB73E920CFC}"/>
              </a:ext>
            </a:extLst>
          </p:cNvPr>
          <p:cNvSpPr txBox="1"/>
          <p:nvPr/>
        </p:nvSpPr>
        <p:spPr>
          <a:xfrm>
            <a:off x="1139086" y="307153"/>
            <a:ext cx="82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In research on COS fluxes, the usual focus is on vascular plants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787F88-8849-43B4-88D4-75B18FBAC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1" y="0"/>
            <a:ext cx="1900236" cy="12688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34591-F5DE-4245-A094-DFE27AD26FAE}"/>
              </a:ext>
            </a:extLst>
          </p:cNvPr>
          <p:cNvSpPr txBox="1"/>
          <p:nvPr/>
        </p:nvSpPr>
        <p:spPr>
          <a:xfrm>
            <a:off x="4531177" y="834757"/>
            <a:ext cx="2751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HOWEVER 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C0CB96-2492-46A5-81BA-ECF228889623}"/>
              </a:ext>
            </a:extLst>
          </p:cNvPr>
          <p:cNvSpPr txBox="1"/>
          <p:nvPr/>
        </p:nvSpPr>
        <p:spPr>
          <a:xfrm>
            <a:off x="1222159" y="1425912"/>
            <a:ext cx="10895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Many important members of soil communities impact COS fluxes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EDC342-FFB3-4412-8775-E3C9C216444E}"/>
              </a:ext>
            </a:extLst>
          </p:cNvPr>
          <p:cNvSpPr txBox="1"/>
          <p:nvPr/>
        </p:nvSpPr>
        <p:spPr>
          <a:xfrm>
            <a:off x="8672283" y="3121222"/>
            <a:ext cx="2751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Free-living phototroph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COS consumption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F046838-9415-45C4-8128-876B301BA9E6}"/>
              </a:ext>
            </a:extLst>
          </p:cNvPr>
          <p:cNvSpPr/>
          <p:nvPr/>
        </p:nvSpPr>
        <p:spPr>
          <a:xfrm>
            <a:off x="4700999" y="2539999"/>
            <a:ext cx="1808659" cy="1825169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CAD7EA2-35D5-4168-B32F-5C9E357E3961}"/>
              </a:ext>
            </a:extLst>
          </p:cNvPr>
          <p:cNvSpPr/>
          <p:nvPr/>
        </p:nvSpPr>
        <p:spPr>
          <a:xfrm>
            <a:off x="4430486" y="2302786"/>
            <a:ext cx="2340428" cy="2301856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D98D11-2841-491D-A1DA-A4EF2308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94" b="92626" l="6891" r="89916">
                        <a14:foregroundMark x1="6891" y1="53777" x2="6891" y2="53777"/>
                        <a14:foregroundMark x1="44202" y1="92626" x2="44202" y2="92626"/>
                        <a14:foregroundMark x1="48571" y1="8094" x2="48571" y2="8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7909" y="2716181"/>
            <a:ext cx="1525637" cy="1425637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D4381E5-E47D-481A-87A0-4424D7149B78}"/>
              </a:ext>
            </a:extLst>
          </p:cNvPr>
          <p:cNvCxnSpPr>
            <a:cxnSpLocks/>
          </p:cNvCxnSpPr>
          <p:nvPr/>
        </p:nvCxnSpPr>
        <p:spPr>
          <a:xfrm>
            <a:off x="6226629" y="3429000"/>
            <a:ext cx="23295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0F3C820-9EC4-4EF0-84CB-C568B96E7F98}"/>
              </a:ext>
            </a:extLst>
          </p:cNvPr>
          <p:cNvCxnSpPr>
            <a:cxnSpLocks/>
          </p:cNvCxnSpPr>
          <p:nvPr/>
        </p:nvCxnSpPr>
        <p:spPr>
          <a:xfrm flipV="1">
            <a:off x="3222171" y="4175170"/>
            <a:ext cx="1645738" cy="4294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B1D76CB-930B-4461-B34C-5A2CD455B024}"/>
              </a:ext>
            </a:extLst>
          </p:cNvPr>
          <p:cNvSpPr txBox="1"/>
          <p:nvPr/>
        </p:nvSpPr>
        <p:spPr>
          <a:xfrm>
            <a:off x="382360" y="4281476"/>
            <a:ext cx="3303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Region enriched in organic substrates exuded by the cell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11F2390-1569-4FA8-9DC6-5A0C33230927}"/>
              </a:ext>
            </a:extLst>
          </p:cNvPr>
          <p:cNvSpPr txBox="1"/>
          <p:nvPr/>
        </p:nvSpPr>
        <p:spPr>
          <a:xfrm>
            <a:off x="2877305" y="5457256"/>
            <a:ext cx="5678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Thank you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1C2039A-4B76-402A-BE40-9BFDE00D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95" b="90288" l="9887" r="89789">
                        <a14:foregroundMark x1="76985" y1="30216" x2="76985" y2="30216"/>
                        <a14:foregroundMark x1="64344" y1="6295" x2="64344" y2="6295"/>
                        <a14:foregroundMark x1="48136" y1="90288" x2="48136" y2="90288"/>
                        <a14:foregroundMark x1="23501" y1="51978" x2="23501" y2="5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0168" y="2760689"/>
            <a:ext cx="1169577" cy="105394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176CDF4-8554-4664-93D5-9096627C8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072">
            <a:off x="6217769" y="3932205"/>
            <a:ext cx="526180" cy="27993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A735365-E4BD-412E-A383-232C47AAC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908">
            <a:off x="6543118" y="3735480"/>
            <a:ext cx="526180" cy="2799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A3C3977-02AB-4FA8-BE1F-74B682530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072">
            <a:off x="5996656" y="4280421"/>
            <a:ext cx="526180" cy="27993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4E9895F-344C-432C-9DFC-F6D758F04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795">
            <a:off x="6255227" y="4274493"/>
            <a:ext cx="541521" cy="195687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BCB5778-820D-41D1-A8E3-AEF0A6A74F89}"/>
              </a:ext>
            </a:extLst>
          </p:cNvPr>
          <p:cNvCxnSpPr>
            <a:cxnSpLocks/>
          </p:cNvCxnSpPr>
          <p:nvPr/>
        </p:nvCxnSpPr>
        <p:spPr>
          <a:xfrm>
            <a:off x="3557321" y="2729464"/>
            <a:ext cx="741862" cy="334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3FBFDAC-B921-419D-BAFA-706F47646ED0}"/>
              </a:ext>
            </a:extLst>
          </p:cNvPr>
          <p:cNvSpPr txBox="1"/>
          <p:nvPr/>
        </p:nvSpPr>
        <p:spPr>
          <a:xfrm>
            <a:off x="130181" y="2227458"/>
            <a:ext cx="3668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Fungal organisms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both COS consumption and emission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A6B6065-3955-4AF0-9939-F737C98CC736}"/>
              </a:ext>
            </a:extLst>
          </p:cNvPr>
          <p:cNvCxnSpPr>
            <a:cxnSpLocks/>
          </p:cNvCxnSpPr>
          <p:nvPr/>
        </p:nvCxnSpPr>
        <p:spPr>
          <a:xfrm>
            <a:off x="6891590" y="4274510"/>
            <a:ext cx="7819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385636BE-D6A2-4983-AF90-B8CD89EFC352}"/>
              </a:ext>
            </a:extLst>
          </p:cNvPr>
          <p:cNvSpPr txBox="1"/>
          <p:nvPr/>
        </p:nvSpPr>
        <p:spPr>
          <a:xfrm>
            <a:off x="7831431" y="3966733"/>
            <a:ext cx="3668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 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= both COS consumption and emission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1B85423-B62A-472E-964A-78A9CA3BFB98}"/>
              </a:ext>
            </a:extLst>
          </p:cNvPr>
          <p:cNvSpPr txBox="1"/>
          <p:nvPr/>
        </p:nvSpPr>
        <p:spPr>
          <a:xfrm>
            <a:off x="7917513" y="2068670"/>
            <a:ext cx="4259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Phycosphere applied to soils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It proves itself relevant ! </a:t>
            </a:r>
          </a:p>
        </p:txBody>
      </p:sp>
    </p:spTree>
    <p:extLst>
      <p:ext uri="{BB962C8B-B14F-4D97-AF65-F5344CB8AC3E}">
        <p14:creationId xmlns:p14="http://schemas.microsoft.com/office/powerpoint/2010/main" val="2215115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eaf png">
            <a:extLst>
              <a:ext uri="{FF2B5EF4-FFF2-40B4-BE49-F238E27FC236}">
                <a16:creationId xmlns:a16="http://schemas.microsoft.com/office/drawing/2014/main" id="{602C77A9-B311-488C-B03A-9DD5172A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brush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30020" cy="17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045A08-F8DB-41A7-BBA6-DDF799851FDA}"/>
              </a:ext>
            </a:extLst>
          </p:cNvPr>
          <p:cNvSpPr txBox="1"/>
          <p:nvPr/>
        </p:nvSpPr>
        <p:spPr>
          <a:xfrm>
            <a:off x="-654104" y="589076"/>
            <a:ext cx="567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References 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B7B19F-5389-4C3C-ADAF-2BBF803CB7E7}"/>
              </a:ext>
            </a:extLst>
          </p:cNvPr>
          <p:cNvSpPr/>
          <p:nvPr/>
        </p:nvSpPr>
        <p:spPr>
          <a:xfrm>
            <a:off x="390525" y="741372"/>
            <a:ext cx="1156158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 dirty="0">
              <a:latin typeface="Adobe Caslon Pro" panose="0205050205050A020403" pitchFamily="18" charset="0"/>
            </a:endParaRP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Campbell,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J.,Carmichael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G., Chai, T., Mena-Carrasco, M., Tang, Y., Blake, D., … Stanier, C. (2008). Photosynthetic Control of Atmospheric Carbonyl Sulfide During the Growing Season.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Science (New York, N.Y.)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322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1085–1088. </a:t>
            </a:r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Kesselmeier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J., N.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Teusch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et U. Kuhn. « Controlling Variables for the Uptake of Atmospheric Carbonyl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Sulfide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by Soil ».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Journal of Geophysical Research: Atmospheres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104, n</a:t>
            </a:r>
            <a:r>
              <a:rPr lang="en-GB" sz="1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D9 (1999): 11577‑84. </a:t>
            </a: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Kitz, F., Gómez-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Brandón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M., Eder, B., Etemadi, M.,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Spielmann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F. M.,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Hammerle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A., …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Wohlfahrt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G. (2019). Soil carbonyl sulfide exchange in relation to microbial community composition: Insights from a managed grassland soil amendment experiment.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Biology and Biochemistry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135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28–37. 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Masaki, Y., Ozawa, R.,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Kageyama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K., &amp; Katayama, Y. (2016). Degradation and emission of carbonyl sulfide, an atmospheric trace gas, by fungi isolated from forest soil.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FEMS Microbiology Letters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363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(18). 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Meredith, L. K.,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Ogée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J.,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Boye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K., Singer, E., Wingate, L., von Sperber, C., …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Welander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P. V. (2019). Soil exchange rates of COS and CO 18 O differ with the diversity of microbial communities and their carbonic anhydrase enzymes.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The ISME Journal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13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(2), 290–300.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Ogawa, T., Kato, H., Higashide, M.,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Nishimiya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M., &amp; Katayama, Y. (2016). Degradation of carbonyl sulfide by Actinomycetes and detection of clade D of </a:t>
            </a:r>
            <a:r>
              <a:rPr lang="el-G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class carbonic anhydrase.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FEMS Microbiology Letters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363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(19).</a:t>
            </a:r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Protoschill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-Krebs, G., Wilhelm, C., &amp;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Kesselmeier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J. (1996). Consumption of carbonyl sulphide (COS)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byhigher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plant carbonic anhydrase (CA).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Atmospheric Environment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30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(18)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Sandalls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F. J., &amp;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Penkett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S. A. (1977). Measurements of carbonyl sulphide and carbon: Disulphide in the atmosphere.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Atmospheric Environment (1967)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11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(2), 197–199. </a:t>
            </a: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Sauze J.,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Ogée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J., Maron P.A.,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Crouzet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O., Nowak V., Wohl S., Kaisermann A., Jones S.P., Wingate L.. « The Interaction of Soil Phototrophs and Fungi with PH and Their Impact on Soil CO2, CO18O and OCS Exchange ». </a:t>
            </a:r>
            <a:r>
              <a:rPr lang="en-GB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Biology and Biochemistry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115 (1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décembre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2017): 371‑82. </a:t>
            </a: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Whelan, Mary E.,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Sinikka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T.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Lennartz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Teresa E.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Gimeno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Richard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Wehr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Georg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Wohlfahrt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Yuting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Wang, Linda M. J.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Kooijmans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, et al. « Reviews and Syntheses: Carbonyl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Sulfide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as a Multi-Scale Tracer for Carbon and Water Cycles ». </a:t>
            </a:r>
            <a:r>
              <a:rPr lang="en-GB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Biogeosciences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15, n</a:t>
            </a:r>
            <a:r>
              <a:rPr lang="en-GB" sz="12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o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12 (18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juin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2018): 3625‑57. </a:t>
            </a:r>
          </a:p>
          <a:p>
            <a:endParaRPr lang="en-GB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endParaRPr lang="en-GB" sz="1200" dirty="0">
              <a:latin typeface="Adobe Caslon Pro" panose="0205050205050A020403" pitchFamily="18" charset="0"/>
            </a:endParaRPr>
          </a:p>
          <a:p>
            <a:r>
              <a:rPr lang="en-GB" sz="1200" dirty="0">
                <a:latin typeface="Adobe Caslon Pro" panose="0205050205050A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962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 334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4CD0B947-B94C-4A41-A648-63D04D11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5824">
            <a:off x="7594604" y="2359134"/>
            <a:ext cx="4528917" cy="3396688"/>
          </a:xfrm>
          <a:prstGeom prst="rect">
            <a:avLst/>
          </a:prstGeom>
        </p:spPr>
      </p:pic>
      <p:pic>
        <p:nvPicPr>
          <p:cNvPr id="286" name="Image 285">
            <a:extLst>
              <a:ext uri="{FF2B5EF4-FFF2-40B4-BE49-F238E27FC236}">
                <a16:creationId xmlns:a16="http://schemas.microsoft.com/office/drawing/2014/main" id="{F3BB355A-B272-463B-83B7-6D02F16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0" b="89920" l="6389" r="95833">
                        <a14:foregroundMark x1="7361" y1="49280" x2="6389" y2="76640"/>
                        <a14:foregroundMark x1="95000" y1="49600" x2="96111" y2="69760"/>
                        <a14:foregroundMark x1="96111" y1="69760" x2="94583" y2="75040"/>
                        <a14:foregroundMark x1="49306" y1="11040" x2="49306" y2="11040"/>
                        <a14:foregroundMark x1="49167" y1="5440" x2="49167" y2="5440"/>
                        <a14:foregroundMark x1="46389" y1="14720" x2="46389" y2="14720"/>
                        <a14:foregroundMark x1="49167" y1="4160" x2="49167" y2="4160"/>
                        <a14:foregroundMark x1="48333" y1="15360" x2="48611" y2="36320"/>
                        <a14:foregroundMark x1="48611" y1="36320" x2="49583" y2="40160"/>
                        <a14:backgroundMark x1="40694" y1="37600" x2="40694" y2="37600"/>
                        <a14:backgroundMark x1="45972" y1="15040" x2="45972" y2="15040"/>
                        <a14:backgroundMark x1="48194" y1="8160" x2="48194" y2="8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2310" y="1355658"/>
            <a:ext cx="6591301" cy="5721616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9208AA8-DB9D-4439-AD10-3E51D92AD5AC}"/>
              </a:ext>
            </a:extLst>
          </p:cNvPr>
          <p:cNvSpPr txBox="1"/>
          <p:nvPr/>
        </p:nvSpPr>
        <p:spPr>
          <a:xfrm>
            <a:off x="300665" y="597713"/>
            <a:ext cx="889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COS fluxes in soils depend on several factors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44" name="Image 43" descr="Une image contenant miroir, lumière&#10;&#10;Description générée automatiquement">
            <a:extLst>
              <a:ext uri="{FF2B5EF4-FFF2-40B4-BE49-F238E27FC236}">
                <a16:creationId xmlns:a16="http://schemas.microsoft.com/office/drawing/2014/main" id="{0B5D6E5D-17AB-457E-AF1A-B48FF2A6F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455">
            <a:off x="2248908" y="4076396"/>
            <a:ext cx="2149785" cy="1612339"/>
          </a:xfrm>
          <a:prstGeom prst="rect">
            <a:avLst/>
          </a:prstGeom>
        </p:spPr>
      </p:pic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658F2A77-51BF-4ABB-8118-9DC15E5DB743}"/>
              </a:ext>
            </a:extLst>
          </p:cNvPr>
          <p:cNvSpPr/>
          <p:nvPr/>
        </p:nvSpPr>
        <p:spPr>
          <a:xfrm>
            <a:off x="754524" y="1423035"/>
            <a:ext cx="3192188" cy="3196147"/>
          </a:xfrm>
          <a:custGeom>
            <a:avLst/>
            <a:gdLst>
              <a:gd name="connsiteX0" fmla="*/ 4143983 w 4143983"/>
              <a:gd name="connsiteY0" fmla="*/ 3929975 h 4163439"/>
              <a:gd name="connsiteX1" fmla="*/ 4124528 w 4143983"/>
              <a:gd name="connsiteY1" fmla="*/ 3249039 h 4163439"/>
              <a:gd name="connsiteX2" fmla="*/ 4036979 w 4143983"/>
              <a:gd name="connsiteY2" fmla="*/ 2393005 h 4163439"/>
              <a:gd name="connsiteX3" fmla="*/ 3784059 w 4143983"/>
              <a:gd name="connsiteY3" fmla="*/ 1507788 h 4163439"/>
              <a:gd name="connsiteX4" fmla="*/ 3394953 w 4143983"/>
              <a:gd name="connsiteY4" fmla="*/ 758758 h 4163439"/>
              <a:gd name="connsiteX5" fmla="*/ 2704289 w 4143983"/>
              <a:gd name="connsiteY5" fmla="*/ 243192 h 4163439"/>
              <a:gd name="connsiteX6" fmla="*/ 1945532 w 4143983"/>
              <a:gd name="connsiteY6" fmla="*/ 29183 h 4163439"/>
              <a:gd name="connsiteX7" fmla="*/ 953311 w 4143983"/>
              <a:gd name="connsiteY7" fmla="*/ 0 h 4163439"/>
              <a:gd name="connsiteX8" fmla="*/ 350196 w 4143983"/>
              <a:gd name="connsiteY8" fmla="*/ 301558 h 4163439"/>
              <a:gd name="connsiteX9" fmla="*/ 184825 w 4143983"/>
              <a:gd name="connsiteY9" fmla="*/ 671209 h 4163439"/>
              <a:gd name="connsiteX10" fmla="*/ 68094 w 4143983"/>
              <a:gd name="connsiteY10" fmla="*/ 1089498 h 4163439"/>
              <a:gd name="connsiteX11" fmla="*/ 0 w 4143983"/>
              <a:gd name="connsiteY11" fmla="*/ 1566154 h 4163439"/>
              <a:gd name="connsiteX12" fmla="*/ 29183 w 4143983"/>
              <a:gd name="connsiteY12" fmla="*/ 2120630 h 4163439"/>
              <a:gd name="connsiteX13" fmla="*/ 126459 w 4143983"/>
              <a:gd name="connsiteY13" fmla="*/ 2733473 h 4163439"/>
              <a:gd name="connsiteX14" fmla="*/ 505838 w 4143983"/>
              <a:gd name="connsiteY14" fmla="*/ 3180945 h 4163439"/>
              <a:gd name="connsiteX15" fmla="*/ 1128408 w 4143983"/>
              <a:gd name="connsiteY15" fmla="*/ 3608962 h 4163439"/>
              <a:gd name="connsiteX16" fmla="*/ 1974715 w 4143983"/>
              <a:gd name="connsiteY16" fmla="*/ 3706239 h 4163439"/>
              <a:gd name="connsiteX17" fmla="*/ 2791838 w 4143983"/>
              <a:gd name="connsiteY17" fmla="*/ 3852154 h 4163439"/>
              <a:gd name="connsiteX18" fmla="*/ 3219855 w 4143983"/>
              <a:gd name="connsiteY18" fmla="*/ 4124528 h 4163439"/>
              <a:gd name="connsiteX19" fmla="*/ 3307404 w 4143983"/>
              <a:gd name="connsiteY19" fmla="*/ 4163439 h 416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43983" h="4163439">
                <a:moveTo>
                  <a:pt x="4143983" y="3929975"/>
                </a:moveTo>
                <a:lnTo>
                  <a:pt x="4124528" y="3249039"/>
                </a:lnTo>
                <a:lnTo>
                  <a:pt x="4036979" y="2393005"/>
                </a:lnTo>
                <a:lnTo>
                  <a:pt x="3784059" y="1507788"/>
                </a:lnTo>
                <a:lnTo>
                  <a:pt x="3394953" y="758758"/>
                </a:lnTo>
                <a:lnTo>
                  <a:pt x="2704289" y="243192"/>
                </a:lnTo>
                <a:lnTo>
                  <a:pt x="1945532" y="29183"/>
                </a:lnTo>
                <a:lnTo>
                  <a:pt x="953311" y="0"/>
                </a:lnTo>
                <a:lnTo>
                  <a:pt x="350196" y="301558"/>
                </a:lnTo>
                <a:lnTo>
                  <a:pt x="184825" y="671209"/>
                </a:lnTo>
                <a:lnTo>
                  <a:pt x="68094" y="1089498"/>
                </a:lnTo>
                <a:lnTo>
                  <a:pt x="0" y="1566154"/>
                </a:lnTo>
                <a:lnTo>
                  <a:pt x="29183" y="2120630"/>
                </a:lnTo>
                <a:lnTo>
                  <a:pt x="126459" y="2733473"/>
                </a:lnTo>
                <a:lnTo>
                  <a:pt x="505838" y="3180945"/>
                </a:lnTo>
                <a:lnTo>
                  <a:pt x="1128408" y="3608962"/>
                </a:lnTo>
                <a:lnTo>
                  <a:pt x="1974715" y="3706239"/>
                </a:lnTo>
                <a:lnTo>
                  <a:pt x="2791838" y="3852154"/>
                </a:lnTo>
                <a:lnTo>
                  <a:pt x="3219855" y="4124528"/>
                </a:lnTo>
                <a:lnTo>
                  <a:pt x="3307404" y="4163439"/>
                </a:lnTo>
              </a:path>
            </a:pathLst>
          </a:cu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9D211BFE-FDDA-4522-A1A0-96BF0E466BA8}"/>
              </a:ext>
            </a:extLst>
          </p:cNvPr>
          <p:cNvGrpSpPr/>
          <p:nvPr/>
        </p:nvGrpSpPr>
        <p:grpSpPr>
          <a:xfrm>
            <a:off x="4043479" y="4732456"/>
            <a:ext cx="264381" cy="255474"/>
            <a:chOff x="4124377" y="1227131"/>
            <a:chExt cx="3888654" cy="3954937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F592A3A-C4A7-4C9F-877B-7E31DB9C65EE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DDDEE681-A8C7-4552-A12D-8B766C5061D5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A224A59-306E-4C56-AC22-EAEAFA26ACB1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027A184-2DAA-43F6-8A28-A754CE5F2538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8FAB30F2-673A-4B59-BB0C-8BC5015ABEB6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4F17974-EC84-4749-97E0-47AE9C0724E0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0429F968-3D97-43CA-BAFA-4E020F9B99D3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7DC8F3BD-7DED-43DA-8B48-448901419343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68644605-CEE9-4D40-A653-C40586B21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1AF68071-E2AE-4C70-82A1-29A65E1E4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65" name="Image 64">
                  <a:extLst>
                    <a:ext uri="{FF2B5EF4-FFF2-40B4-BE49-F238E27FC236}">
                      <a16:creationId xmlns:a16="http://schemas.microsoft.com/office/drawing/2014/main" id="{700F44E2-97F8-462C-918F-B9653EEB8F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66" name="Image 65">
                  <a:extLst>
                    <a:ext uri="{FF2B5EF4-FFF2-40B4-BE49-F238E27FC236}">
                      <a16:creationId xmlns:a16="http://schemas.microsoft.com/office/drawing/2014/main" id="{F2C73BAD-AE59-4C60-AB5E-14DA56A31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67" name="Image 66">
                  <a:extLst>
                    <a:ext uri="{FF2B5EF4-FFF2-40B4-BE49-F238E27FC236}">
                      <a16:creationId xmlns:a16="http://schemas.microsoft.com/office/drawing/2014/main" id="{1777F98C-E421-412A-BDF7-3EC5B1AE78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68" name="Image 67">
                  <a:extLst>
                    <a:ext uri="{FF2B5EF4-FFF2-40B4-BE49-F238E27FC236}">
                      <a16:creationId xmlns:a16="http://schemas.microsoft.com/office/drawing/2014/main" id="{C19AE73A-9839-4FE0-8B23-8FBD564D4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69" name="Image 68">
                  <a:extLst>
                    <a:ext uri="{FF2B5EF4-FFF2-40B4-BE49-F238E27FC236}">
                      <a16:creationId xmlns:a16="http://schemas.microsoft.com/office/drawing/2014/main" id="{6D42B8C6-4714-413D-A34E-82D4F7BE9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55" name="Picture 10" descr="Image result for watercolor microbes png">
                <a:extLst>
                  <a:ext uri="{FF2B5EF4-FFF2-40B4-BE49-F238E27FC236}">
                    <a16:creationId xmlns:a16="http://schemas.microsoft.com/office/drawing/2014/main" id="{7A967ABE-E214-420E-866A-F7F414DB33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0" descr="Image result for watercolor microbes png">
                <a:extLst>
                  <a:ext uri="{FF2B5EF4-FFF2-40B4-BE49-F238E27FC236}">
                    <a16:creationId xmlns:a16="http://schemas.microsoft.com/office/drawing/2014/main" id="{423DED0D-5AB3-433F-94BC-AE801FCF2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2" descr="Image result for watercolor microbes png">
                <a:extLst>
                  <a:ext uri="{FF2B5EF4-FFF2-40B4-BE49-F238E27FC236}">
                    <a16:creationId xmlns:a16="http://schemas.microsoft.com/office/drawing/2014/main" id="{2EC8028D-6879-4593-ABD1-CC788A0E7F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2" descr="Image result for watercolor microbes png">
                <a:extLst>
                  <a:ext uri="{FF2B5EF4-FFF2-40B4-BE49-F238E27FC236}">
                    <a16:creationId xmlns:a16="http://schemas.microsoft.com/office/drawing/2014/main" id="{4648F932-D468-48FF-BEF3-14F6587ED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2" descr="Image result for watercolor microbes png">
                <a:extLst>
                  <a:ext uri="{FF2B5EF4-FFF2-40B4-BE49-F238E27FC236}">
                    <a16:creationId xmlns:a16="http://schemas.microsoft.com/office/drawing/2014/main" id="{AE1B2652-A776-460F-A8F7-A676BD077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E987EEC1-79F4-40DA-9AEF-D036487D68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AA7F9DD9-E738-4739-8DAC-0F723A237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598B70A4-4D46-4884-9C57-42C689472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6E1459AA-DAD1-47C7-95A1-40637B0A2C0F}"/>
              </a:ext>
            </a:extLst>
          </p:cNvPr>
          <p:cNvGrpSpPr/>
          <p:nvPr/>
        </p:nvGrpSpPr>
        <p:grpSpPr>
          <a:xfrm>
            <a:off x="4014928" y="5059545"/>
            <a:ext cx="264381" cy="255474"/>
            <a:chOff x="4124377" y="1227131"/>
            <a:chExt cx="3888654" cy="3954937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4F57CA3-0543-4432-804E-C8566878D424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D8301086-A028-41A1-949A-CA21E2EA831B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F4903730-31AF-4398-B817-CD966BF8A0F0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02EC6AC0-D6B2-4B27-BD3C-C334F37DA50E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2610B59A-04F5-4488-9085-AAD36F058D9D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5F1B50DC-089A-4E82-B04A-C63914DB230E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36143936-E1AF-4958-ACB9-0FB3D366ADA8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78" name="Groupe 77">
                <a:extLst>
                  <a:ext uri="{FF2B5EF4-FFF2-40B4-BE49-F238E27FC236}">
                    <a16:creationId xmlns:a16="http://schemas.microsoft.com/office/drawing/2014/main" id="{D4EA9751-82B4-4B66-AC38-0410793F6E38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87" name="Image 86">
                  <a:extLst>
                    <a:ext uri="{FF2B5EF4-FFF2-40B4-BE49-F238E27FC236}">
                      <a16:creationId xmlns:a16="http://schemas.microsoft.com/office/drawing/2014/main" id="{E9C6BEE4-94EC-49DF-8668-B5E19D7AC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88" name="Image 87">
                  <a:extLst>
                    <a:ext uri="{FF2B5EF4-FFF2-40B4-BE49-F238E27FC236}">
                      <a16:creationId xmlns:a16="http://schemas.microsoft.com/office/drawing/2014/main" id="{24147186-33EA-4299-A3B0-6ADE7A8E7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89" name="Image 88">
                  <a:extLst>
                    <a:ext uri="{FF2B5EF4-FFF2-40B4-BE49-F238E27FC236}">
                      <a16:creationId xmlns:a16="http://schemas.microsoft.com/office/drawing/2014/main" id="{F885F21B-69CD-4E6F-A087-ADDD471E3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90" name="Image 89">
                  <a:extLst>
                    <a:ext uri="{FF2B5EF4-FFF2-40B4-BE49-F238E27FC236}">
                      <a16:creationId xmlns:a16="http://schemas.microsoft.com/office/drawing/2014/main" id="{B53B0F3C-72D3-4F11-8B34-C78E5C18E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91" name="Image 90">
                  <a:extLst>
                    <a:ext uri="{FF2B5EF4-FFF2-40B4-BE49-F238E27FC236}">
                      <a16:creationId xmlns:a16="http://schemas.microsoft.com/office/drawing/2014/main" id="{3EBDC0DE-7CA3-4A9A-88DE-805132904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92" name="Image 91">
                  <a:extLst>
                    <a:ext uri="{FF2B5EF4-FFF2-40B4-BE49-F238E27FC236}">
                      <a16:creationId xmlns:a16="http://schemas.microsoft.com/office/drawing/2014/main" id="{714B287B-1A2F-4A82-B5F0-D315E986D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93" name="Image 92">
                  <a:extLst>
                    <a:ext uri="{FF2B5EF4-FFF2-40B4-BE49-F238E27FC236}">
                      <a16:creationId xmlns:a16="http://schemas.microsoft.com/office/drawing/2014/main" id="{399BC9D9-5E6D-4378-A415-AA08DE379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10" descr="Image result for watercolor microbes png">
                <a:extLst>
                  <a:ext uri="{FF2B5EF4-FFF2-40B4-BE49-F238E27FC236}">
                    <a16:creationId xmlns:a16="http://schemas.microsoft.com/office/drawing/2014/main" id="{3201399A-03FD-4CB7-931A-7DCA56F46C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 descr="Image result for watercolor microbes png">
                <a:extLst>
                  <a:ext uri="{FF2B5EF4-FFF2-40B4-BE49-F238E27FC236}">
                    <a16:creationId xmlns:a16="http://schemas.microsoft.com/office/drawing/2014/main" id="{AFB5F041-628B-470B-B80F-726C60038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watercolor microbes png">
                <a:extLst>
                  <a:ext uri="{FF2B5EF4-FFF2-40B4-BE49-F238E27FC236}">
                    <a16:creationId xmlns:a16="http://schemas.microsoft.com/office/drawing/2014/main" id="{2A51F7C2-E870-4E86-8621-720D26B0E7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2" descr="Image result for watercolor microbes png">
                <a:extLst>
                  <a:ext uri="{FF2B5EF4-FFF2-40B4-BE49-F238E27FC236}">
                    <a16:creationId xmlns:a16="http://schemas.microsoft.com/office/drawing/2014/main" id="{8D33D2AA-1305-4753-8BD3-22CD5B510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2" descr="Image result for watercolor microbes png">
                <a:extLst>
                  <a:ext uri="{FF2B5EF4-FFF2-40B4-BE49-F238E27FC236}">
                    <a16:creationId xmlns:a16="http://schemas.microsoft.com/office/drawing/2014/main" id="{957AB992-0CCF-4572-8557-F0A1B366A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47E74932-7BA5-4AFD-A1C4-C3A802528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B2876B60-80FC-4F85-9EA4-FD9CF4193C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724AE4E4-BC5C-4D14-A1DB-D00651AC2A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89B4A48D-C82D-4A82-AB2D-224EFB9FFC4A}"/>
              </a:ext>
            </a:extLst>
          </p:cNvPr>
          <p:cNvGrpSpPr/>
          <p:nvPr/>
        </p:nvGrpSpPr>
        <p:grpSpPr>
          <a:xfrm>
            <a:off x="3777497" y="4760600"/>
            <a:ext cx="264381" cy="255474"/>
            <a:chOff x="4124377" y="1227131"/>
            <a:chExt cx="3888657" cy="3954937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B759C3AA-905D-4945-B579-DB253CBF1E6B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57FEC4B1-D235-416E-85AB-E644B3D989D7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854D7EDF-D912-403C-9BA7-C8F955C75C6F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5FDD56F1-B66E-473B-9965-0A82005054C1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6A30099-B38A-4FA6-94E2-D14AEBF49571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8DBE0CFF-8267-42FA-B994-AF43515511D3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E7469C67-F874-4662-BA3B-CF12579ECC1C}"/>
                </a:ext>
              </a:extLst>
            </p:cNvPr>
            <p:cNvGrpSpPr/>
            <p:nvPr/>
          </p:nvGrpSpPr>
          <p:grpSpPr>
            <a:xfrm>
              <a:off x="4124377" y="1227131"/>
              <a:ext cx="3888657" cy="3954937"/>
              <a:chOff x="3890051" y="1931401"/>
              <a:chExt cx="3997928" cy="3869257"/>
            </a:xfrm>
          </p:grpSpPr>
          <p:grpSp>
            <p:nvGrpSpPr>
              <p:cNvPr id="102" name="Groupe 101">
                <a:extLst>
                  <a:ext uri="{FF2B5EF4-FFF2-40B4-BE49-F238E27FC236}">
                    <a16:creationId xmlns:a16="http://schemas.microsoft.com/office/drawing/2014/main" id="{D2877B89-8076-4FDC-A784-81972195865E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8" cy="3869257"/>
                <a:chOff x="2702388" y="1527679"/>
                <a:chExt cx="5581519" cy="5723077"/>
              </a:xfrm>
            </p:grpSpPr>
            <p:pic>
              <p:nvPicPr>
                <p:cNvPr id="111" name="Image 110">
                  <a:extLst>
                    <a:ext uri="{FF2B5EF4-FFF2-40B4-BE49-F238E27FC236}">
                      <a16:creationId xmlns:a16="http://schemas.microsoft.com/office/drawing/2014/main" id="{3CAAEC83-6775-4ECF-9B7E-03D08FEB1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12" name="Image 111">
                  <a:extLst>
                    <a:ext uri="{FF2B5EF4-FFF2-40B4-BE49-F238E27FC236}">
                      <a16:creationId xmlns:a16="http://schemas.microsoft.com/office/drawing/2014/main" id="{44AE27A2-943A-4159-A7F1-5A155D9A0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13" name="Image 112">
                  <a:extLst>
                    <a:ext uri="{FF2B5EF4-FFF2-40B4-BE49-F238E27FC236}">
                      <a16:creationId xmlns:a16="http://schemas.microsoft.com/office/drawing/2014/main" id="{D408A100-10D3-42A4-9EBB-527B06838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114" name="Image 113">
                  <a:extLst>
                    <a:ext uri="{FF2B5EF4-FFF2-40B4-BE49-F238E27FC236}">
                      <a16:creationId xmlns:a16="http://schemas.microsoft.com/office/drawing/2014/main" id="{35437AF2-CF1E-491E-94A5-064C6E217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115" name="Image 114">
                  <a:extLst>
                    <a:ext uri="{FF2B5EF4-FFF2-40B4-BE49-F238E27FC236}">
                      <a16:creationId xmlns:a16="http://schemas.microsoft.com/office/drawing/2014/main" id="{92DA1742-3E8A-4AE0-A3EE-E299B9B7E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16" name="Image 115">
                  <a:extLst>
                    <a:ext uri="{FF2B5EF4-FFF2-40B4-BE49-F238E27FC236}">
                      <a16:creationId xmlns:a16="http://schemas.microsoft.com/office/drawing/2014/main" id="{1CB14C66-C721-4EB0-815D-8D8BB2F763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1" y="4354943"/>
                  <a:ext cx="1854236" cy="1806683"/>
                </a:xfrm>
                <a:prstGeom prst="rect">
                  <a:avLst/>
                </a:prstGeom>
              </p:spPr>
            </p:pic>
            <p:pic>
              <p:nvPicPr>
                <p:cNvPr id="117" name="Image 116">
                  <a:extLst>
                    <a:ext uri="{FF2B5EF4-FFF2-40B4-BE49-F238E27FC236}">
                      <a16:creationId xmlns:a16="http://schemas.microsoft.com/office/drawing/2014/main" id="{630730A9-90B5-4B4E-A32D-7AA9B886E2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103" name="Picture 10" descr="Image result for watercolor microbes png">
                <a:extLst>
                  <a:ext uri="{FF2B5EF4-FFF2-40B4-BE49-F238E27FC236}">
                    <a16:creationId xmlns:a16="http://schemas.microsoft.com/office/drawing/2014/main" id="{30A4471F-8D20-4157-8487-3F7AF89B7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10" descr="Image result for watercolor microbes png">
                <a:extLst>
                  <a:ext uri="{FF2B5EF4-FFF2-40B4-BE49-F238E27FC236}">
                    <a16:creationId xmlns:a16="http://schemas.microsoft.com/office/drawing/2014/main" id="{AAAEA27D-4D5C-4F94-8D20-4053BF713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2" descr="Image result for watercolor microbes png">
                <a:extLst>
                  <a:ext uri="{FF2B5EF4-FFF2-40B4-BE49-F238E27FC236}">
                    <a16:creationId xmlns:a16="http://schemas.microsoft.com/office/drawing/2014/main" id="{07979961-7B2A-4E19-BAC3-95D4190E2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12" descr="Image result for watercolor microbes png">
                <a:extLst>
                  <a:ext uri="{FF2B5EF4-FFF2-40B4-BE49-F238E27FC236}">
                    <a16:creationId xmlns:a16="http://schemas.microsoft.com/office/drawing/2014/main" id="{DD855B39-3016-4EDC-99F7-A507F50A5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12" descr="Image result for watercolor microbes png">
                <a:extLst>
                  <a:ext uri="{FF2B5EF4-FFF2-40B4-BE49-F238E27FC236}">
                    <a16:creationId xmlns:a16="http://schemas.microsoft.com/office/drawing/2014/main" id="{943CD717-3E5A-4E97-AE7D-408DAD5DE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Image 107">
                <a:extLst>
                  <a:ext uri="{FF2B5EF4-FFF2-40B4-BE49-F238E27FC236}">
                    <a16:creationId xmlns:a16="http://schemas.microsoft.com/office/drawing/2014/main" id="{364C6A2A-DD08-41AB-BA7E-BC2585691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09" name="Image 108">
                <a:extLst>
                  <a:ext uri="{FF2B5EF4-FFF2-40B4-BE49-F238E27FC236}">
                    <a16:creationId xmlns:a16="http://schemas.microsoft.com/office/drawing/2014/main" id="{3DBFD4B9-9387-4DAD-A7F8-10756ABC0E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10" name="Image 109">
                <a:extLst>
                  <a:ext uri="{FF2B5EF4-FFF2-40B4-BE49-F238E27FC236}">
                    <a16:creationId xmlns:a16="http://schemas.microsoft.com/office/drawing/2014/main" id="{DFA9BD63-7D87-4FA2-ABE1-0DC2E7292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414AFABE-7785-4A60-AD32-429544CA15D5}"/>
              </a:ext>
            </a:extLst>
          </p:cNvPr>
          <p:cNvGrpSpPr/>
          <p:nvPr/>
        </p:nvGrpSpPr>
        <p:grpSpPr>
          <a:xfrm>
            <a:off x="3806628" y="5254337"/>
            <a:ext cx="264381" cy="255474"/>
            <a:chOff x="4124377" y="1227131"/>
            <a:chExt cx="3888654" cy="3954937"/>
          </a:xfrm>
        </p:grpSpPr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3CBD8BA7-8DC5-46F2-9EFE-AB6EC22B33B7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628E4DBD-8522-419D-B58C-00C7C7A89317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21FDC5FF-F042-47FA-84FF-6FE445077C0E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082B686-C23C-48AC-8ACC-98E479E281AD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11A6EE1-66DC-410E-90C6-C75D406D94C2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FC4D3003-EA05-4500-8770-82A0772C9CB1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e 124">
              <a:extLst>
                <a:ext uri="{FF2B5EF4-FFF2-40B4-BE49-F238E27FC236}">
                  <a16:creationId xmlns:a16="http://schemas.microsoft.com/office/drawing/2014/main" id="{6F3AF0F1-C462-4639-90BF-8F12D29E0292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718C6B79-4A41-42FB-B8E8-D919C5ED739C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135" name="Image 134">
                  <a:extLst>
                    <a:ext uri="{FF2B5EF4-FFF2-40B4-BE49-F238E27FC236}">
                      <a16:creationId xmlns:a16="http://schemas.microsoft.com/office/drawing/2014/main" id="{1EC4950E-9503-4856-A1BE-C4E0B128F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36" name="Image 135">
                  <a:extLst>
                    <a:ext uri="{FF2B5EF4-FFF2-40B4-BE49-F238E27FC236}">
                      <a16:creationId xmlns:a16="http://schemas.microsoft.com/office/drawing/2014/main" id="{19479E75-8B9A-453A-868F-8C5B8460B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37" name="Image 136">
                  <a:extLst>
                    <a:ext uri="{FF2B5EF4-FFF2-40B4-BE49-F238E27FC236}">
                      <a16:creationId xmlns:a16="http://schemas.microsoft.com/office/drawing/2014/main" id="{86C41607-7ACD-4F96-AD5A-B40401A5F0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138" name="Image 137">
                  <a:extLst>
                    <a:ext uri="{FF2B5EF4-FFF2-40B4-BE49-F238E27FC236}">
                      <a16:creationId xmlns:a16="http://schemas.microsoft.com/office/drawing/2014/main" id="{CAD605BA-851D-4705-81BF-664D7BC65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139" name="Image 138">
                  <a:extLst>
                    <a:ext uri="{FF2B5EF4-FFF2-40B4-BE49-F238E27FC236}">
                      <a16:creationId xmlns:a16="http://schemas.microsoft.com/office/drawing/2014/main" id="{7AD88346-39F1-4EEF-A406-44872743F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40" name="Image 139">
                  <a:extLst>
                    <a:ext uri="{FF2B5EF4-FFF2-40B4-BE49-F238E27FC236}">
                      <a16:creationId xmlns:a16="http://schemas.microsoft.com/office/drawing/2014/main" id="{8BE6BBFE-A358-4D7F-BCFE-A6E22E34D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41" name="Image 140">
                  <a:extLst>
                    <a:ext uri="{FF2B5EF4-FFF2-40B4-BE49-F238E27FC236}">
                      <a16:creationId xmlns:a16="http://schemas.microsoft.com/office/drawing/2014/main" id="{E4EC6C1F-911F-492E-B0AA-9383893F16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127" name="Picture 10" descr="Image result for watercolor microbes png">
                <a:extLst>
                  <a:ext uri="{FF2B5EF4-FFF2-40B4-BE49-F238E27FC236}">
                    <a16:creationId xmlns:a16="http://schemas.microsoft.com/office/drawing/2014/main" id="{36CCE7BF-F51F-4C28-9F9A-65822B2295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10" descr="Image result for watercolor microbes png">
                <a:extLst>
                  <a:ext uri="{FF2B5EF4-FFF2-40B4-BE49-F238E27FC236}">
                    <a16:creationId xmlns:a16="http://schemas.microsoft.com/office/drawing/2014/main" id="{BE753409-CD63-4BF4-9680-52D384D3C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2" descr="Image result for watercolor microbes png">
                <a:extLst>
                  <a:ext uri="{FF2B5EF4-FFF2-40B4-BE49-F238E27FC236}">
                    <a16:creationId xmlns:a16="http://schemas.microsoft.com/office/drawing/2014/main" id="{A163B5D2-8D99-43A4-B17C-D63CA01498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12" descr="Image result for watercolor microbes png">
                <a:extLst>
                  <a:ext uri="{FF2B5EF4-FFF2-40B4-BE49-F238E27FC236}">
                    <a16:creationId xmlns:a16="http://schemas.microsoft.com/office/drawing/2014/main" id="{0453BEFB-90E2-4AC6-981D-FF5956614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12" descr="Image result for watercolor microbes png">
                <a:extLst>
                  <a:ext uri="{FF2B5EF4-FFF2-40B4-BE49-F238E27FC236}">
                    <a16:creationId xmlns:a16="http://schemas.microsoft.com/office/drawing/2014/main" id="{8366C063-43D9-494D-87EF-F9A715E10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Image 131">
                <a:extLst>
                  <a:ext uri="{FF2B5EF4-FFF2-40B4-BE49-F238E27FC236}">
                    <a16:creationId xmlns:a16="http://schemas.microsoft.com/office/drawing/2014/main" id="{29F7E78D-82B4-48E2-A5AD-E33C0171D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3" name="Image 132">
                <a:extLst>
                  <a:ext uri="{FF2B5EF4-FFF2-40B4-BE49-F238E27FC236}">
                    <a16:creationId xmlns:a16="http://schemas.microsoft.com/office/drawing/2014/main" id="{E2940107-CAEE-4177-920F-63F6DBA38F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4" name="Image 133">
                <a:extLst>
                  <a:ext uri="{FF2B5EF4-FFF2-40B4-BE49-F238E27FC236}">
                    <a16:creationId xmlns:a16="http://schemas.microsoft.com/office/drawing/2014/main" id="{243FA03C-44C3-468B-9026-7787AB215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8C6C57F3-AA6B-43AA-9719-B6BC7E741692}"/>
              </a:ext>
            </a:extLst>
          </p:cNvPr>
          <p:cNvGrpSpPr/>
          <p:nvPr/>
        </p:nvGrpSpPr>
        <p:grpSpPr>
          <a:xfrm>
            <a:off x="3746852" y="4982475"/>
            <a:ext cx="264381" cy="255474"/>
            <a:chOff x="4124377" y="1227131"/>
            <a:chExt cx="3888654" cy="3954937"/>
          </a:xfrm>
        </p:grpSpPr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83688426-B8B2-46D6-8B3B-7E3705759255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BF253811-5E75-4C50-90E7-70E88FDDB1B2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78E8F43F-0250-4540-A370-6753FFB482B0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5CF25B46-5385-439E-B8B9-FDDEF954E252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1117DA71-4743-4859-904B-AB7BB87AC174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4ECD4EF9-181D-4EC9-B0CD-18D7322879A5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00E7FB99-BA7F-429C-8BDC-1D1B016C0DC7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150" name="Groupe 149">
                <a:extLst>
                  <a:ext uri="{FF2B5EF4-FFF2-40B4-BE49-F238E27FC236}">
                    <a16:creationId xmlns:a16="http://schemas.microsoft.com/office/drawing/2014/main" id="{888017D8-BD73-4DD1-AE58-3B7883986F08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159" name="Image 158">
                  <a:extLst>
                    <a:ext uri="{FF2B5EF4-FFF2-40B4-BE49-F238E27FC236}">
                      <a16:creationId xmlns:a16="http://schemas.microsoft.com/office/drawing/2014/main" id="{E17313DC-9046-478F-B0D2-232A665C46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60" name="Image 159">
                  <a:extLst>
                    <a:ext uri="{FF2B5EF4-FFF2-40B4-BE49-F238E27FC236}">
                      <a16:creationId xmlns:a16="http://schemas.microsoft.com/office/drawing/2014/main" id="{DF6E0FC5-1A6E-4191-9002-D5515CEA6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61" name="Image 160">
                  <a:extLst>
                    <a:ext uri="{FF2B5EF4-FFF2-40B4-BE49-F238E27FC236}">
                      <a16:creationId xmlns:a16="http://schemas.microsoft.com/office/drawing/2014/main" id="{76AA5213-3AF2-44B6-9362-B89CE4219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162" name="Image 161">
                  <a:extLst>
                    <a:ext uri="{FF2B5EF4-FFF2-40B4-BE49-F238E27FC236}">
                      <a16:creationId xmlns:a16="http://schemas.microsoft.com/office/drawing/2014/main" id="{3FF54281-47BD-4FCD-A5CC-02A6AF813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163" name="Image 162">
                  <a:extLst>
                    <a:ext uri="{FF2B5EF4-FFF2-40B4-BE49-F238E27FC236}">
                      <a16:creationId xmlns:a16="http://schemas.microsoft.com/office/drawing/2014/main" id="{BBE3FCCE-4579-4075-AF4D-90C1E78F7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64" name="Image 163">
                  <a:extLst>
                    <a:ext uri="{FF2B5EF4-FFF2-40B4-BE49-F238E27FC236}">
                      <a16:creationId xmlns:a16="http://schemas.microsoft.com/office/drawing/2014/main" id="{B99B8CA9-5FB2-4C51-BD65-AD9D9CF70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65" name="Image 164">
                  <a:extLst>
                    <a:ext uri="{FF2B5EF4-FFF2-40B4-BE49-F238E27FC236}">
                      <a16:creationId xmlns:a16="http://schemas.microsoft.com/office/drawing/2014/main" id="{D6F08B79-E319-4763-8032-679A695D0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151" name="Picture 10" descr="Image result for watercolor microbes png">
                <a:extLst>
                  <a:ext uri="{FF2B5EF4-FFF2-40B4-BE49-F238E27FC236}">
                    <a16:creationId xmlns:a16="http://schemas.microsoft.com/office/drawing/2014/main" id="{8A78FF86-32F4-4D6B-BD2F-BC8E06264E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10" descr="Image result for watercolor microbes png">
                <a:extLst>
                  <a:ext uri="{FF2B5EF4-FFF2-40B4-BE49-F238E27FC236}">
                    <a16:creationId xmlns:a16="http://schemas.microsoft.com/office/drawing/2014/main" id="{43303B39-491B-4213-94B0-05F19D832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12" descr="Image result for watercolor microbes png">
                <a:extLst>
                  <a:ext uri="{FF2B5EF4-FFF2-40B4-BE49-F238E27FC236}">
                    <a16:creationId xmlns:a16="http://schemas.microsoft.com/office/drawing/2014/main" id="{10262A95-5BBB-4E91-ABDF-2D14011A0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12" descr="Image result for watercolor microbes png">
                <a:extLst>
                  <a:ext uri="{FF2B5EF4-FFF2-40B4-BE49-F238E27FC236}">
                    <a16:creationId xmlns:a16="http://schemas.microsoft.com/office/drawing/2014/main" id="{E2A8CAD2-03F4-4858-993D-962D5FBBB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12" descr="Image result for watercolor microbes png">
                <a:extLst>
                  <a:ext uri="{FF2B5EF4-FFF2-40B4-BE49-F238E27FC236}">
                    <a16:creationId xmlns:a16="http://schemas.microsoft.com/office/drawing/2014/main" id="{B54B76C8-C53E-4195-BA59-9235C68D1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Image 155">
                <a:extLst>
                  <a:ext uri="{FF2B5EF4-FFF2-40B4-BE49-F238E27FC236}">
                    <a16:creationId xmlns:a16="http://schemas.microsoft.com/office/drawing/2014/main" id="{812E74C5-99E8-4676-B661-BC603A4846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57" name="Image 156">
                <a:extLst>
                  <a:ext uri="{FF2B5EF4-FFF2-40B4-BE49-F238E27FC236}">
                    <a16:creationId xmlns:a16="http://schemas.microsoft.com/office/drawing/2014/main" id="{19F53AAF-578F-43FC-A58D-96C96D28F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58" name="Image 157">
                <a:extLst>
                  <a:ext uri="{FF2B5EF4-FFF2-40B4-BE49-F238E27FC236}">
                    <a16:creationId xmlns:a16="http://schemas.microsoft.com/office/drawing/2014/main" id="{6EBE45F7-EA9B-48CD-A537-C405E17D6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166" name="Groupe 165">
            <a:extLst>
              <a:ext uri="{FF2B5EF4-FFF2-40B4-BE49-F238E27FC236}">
                <a16:creationId xmlns:a16="http://schemas.microsoft.com/office/drawing/2014/main" id="{C5699F0C-1767-4DEE-B898-AA95F9FB1A4B}"/>
              </a:ext>
            </a:extLst>
          </p:cNvPr>
          <p:cNvGrpSpPr/>
          <p:nvPr/>
        </p:nvGrpSpPr>
        <p:grpSpPr>
          <a:xfrm>
            <a:off x="3504161" y="5136931"/>
            <a:ext cx="264381" cy="255474"/>
            <a:chOff x="4124377" y="1227131"/>
            <a:chExt cx="3888654" cy="3954937"/>
          </a:xfrm>
        </p:grpSpPr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6B7302ED-790B-484D-B572-2759DD035E01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08F6FDE7-9D46-41E3-9143-97CF25894795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1169E678-97D7-4A2A-8D82-A919370860A0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46344FFB-26D3-40F1-A182-392CCCE8C07D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3DA03871-434A-4A35-832D-E0B167C9D8B6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F92F27E3-CBA4-46E6-98F6-1619C13D0DA5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C0889504-2ADD-4D69-B45A-E5DE2AF3CD6E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4106AAD3-9B0C-4FF5-98D6-BDA9760874E4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183" name="Image 182">
                  <a:extLst>
                    <a:ext uri="{FF2B5EF4-FFF2-40B4-BE49-F238E27FC236}">
                      <a16:creationId xmlns:a16="http://schemas.microsoft.com/office/drawing/2014/main" id="{F7F77AC1-18B2-48B7-99A9-E219B1FDCE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84" name="Image 183">
                  <a:extLst>
                    <a:ext uri="{FF2B5EF4-FFF2-40B4-BE49-F238E27FC236}">
                      <a16:creationId xmlns:a16="http://schemas.microsoft.com/office/drawing/2014/main" id="{1846C3AF-2866-4481-B00B-E372B80A3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85" name="Image 184">
                  <a:extLst>
                    <a:ext uri="{FF2B5EF4-FFF2-40B4-BE49-F238E27FC236}">
                      <a16:creationId xmlns:a16="http://schemas.microsoft.com/office/drawing/2014/main" id="{51B73B75-6BA5-49B3-87D6-F7EB926CF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186" name="Image 185">
                  <a:extLst>
                    <a:ext uri="{FF2B5EF4-FFF2-40B4-BE49-F238E27FC236}">
                      <a16:creationId xmlns:a16="http://schemas.microsoft.com/office/drawing/2014/main" id="{BEEBC37C-0F6D-49B0-9B88-57EAC9CFC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187" name="Image 186">
                  <a:extLst>
                    <a:ext uri="{FF2B5EF4-FFF2-40B4-BE49-F238E27FC236}">
                      <a16:creationId xmlns:a16="http://schemas.microsoft.com/office/drawing/2014/main" id="{B2D2E1EB-9E39-4B0E-A893-0938E3CA5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88" name="Image 187">
                  <a:extLst>
                    <a:ext uri="{FF2B5EF4-FFF2-40B4-BE49-F238E27FC236}">
                      <a16:creationId xmlns:a16="http://schemas.microsoft.com/office/drawing/2014/main" id="{2CC8A713-F092-4440-9543-CB5A52886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189" name="Image 188">
                  <a:extLst>
                    <a:ext uri="{FF2B5EF4-FFF2-40B4-BE49-F238E27FC236}">
                      <a16:creationId xmlns:a16="http://schemas.microsoft.com/office/drawing/2014/main" id="{106E8886-5C2D-4147-9CAE-DA12826D7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175" name="Picture 10" descr="Image result for watercolor microbes png">
                <a:extLst>
                  <a:ext uri="{FF2B5EF4-FFF2-40B4-BE49-F238E27FC236}">
                    <a16:creationId xmlns:a16="http://schemas.microsoft.com/office/drawing/2014/main" id="{BE3596FE-431C-439F-84C5-37CDC432CA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10" descr="Image result for watercolor microbes png">
                <a:extLst>
                  <a:ext uri="{FF2B5EF4-FFF2-40B4-BE49-F238E27FC236}">
                    <a16:creationId xmlns:a16="http://schemas.microsoft.com/office/drawing/2014/main" id="{EF34FD4C-78BD-4237-8C9A-83BBBFB58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12" descr="Image result for watercolor microbes png">
                <a:extLst>
                  <a:ext uri="{FF2B5EF4-FFF2-40B4-BE49-F238E27FC236}">
                    <a16:creationId xmlns:a16="http://schemas.microsoft.com/office/drawing/2014/main" id="{09C03C66-FF6C-47F8-91D5-269EB29B13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12" descr="Image result for watercolor microbes png">
                <a:extLst>
                  <a:ext uri="{FF2B5EF4-FFF2-40B4-BE49-F238E27FC236}">
                    <a16:creationId xmlns:a16="http://schemas.microsoft.com/office/drawing/2014/main" id="{4BC9A8E4-823F-4C67-A926-C4584F1FBE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12" descr="Image result for watercolor microbes png">
                <a:extLst>
                  <a:ext uri="{FF2B5EF4-FFF2-40B4-BE49-F238E27FC236}">
                    <a16:creationId xmlns:a16="http://schemas.microsoft.com/office/drawing/2014/main" id="{F284EDCE-9933-497A-B2A7-905EC1D1F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Image 179">
                <a:extLst>
                  <a:ext uri="{FF2B5EF4-FFF2-40B4-BE49-F238E27FC236}">
                    <a16:creationId xmlns:a16="http://schemas.microsoft.com/office/drawing/2014/main" id="{08AA5F70-D349-4483-A4B5-B8373A7AD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1" name="Image 180">
                <a:extLst>
                  <a:ext uri="{FF2B5EF4-FFF2-40B4-BE49-F238E27FC236}">
                    <a16:creationId xmlns:a16="http://schemas.microsoft.com/office/drawing/2014/main" id="{466DBD4C-9137-449D-A7A6-4B27C604B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2" name="Image 181">
                <a:extLst>
                  <a:ext uri="{FF2B5EF4-FFF2-40B4-BE49-F238E27FC236}">
                    <a16:creationId xmlns:a16="http://schemas.microsoft.com/office/drawing/2014/main" id="{7F8731A5-9AE1-4CE2-A5B2-EC8ADD8455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379E9854-71AC-4904-8762-D89BA9B6DC80}"/>
              </a:ext>
            </a:extLst>
          </p:cNvPr>
          <p:cNvGrpSpPr/>
          <p:nvPr/>
        </p:nvGrpSpPr>
        <p:grpSpPr>
          <a:xfrm>
            <a:off x="3466093" y="4876218"/>
            <a:ext cx="264381" cy="255474"/>
            <a:chOff x="4124377" y="1227131"/>
            <a:chExt cx="3888654" cy="3954937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5A1625D5-693A-4BF3-B68A-55BCFCF7EB84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EE84D183-6C99-4BE2-9196-F9AEBE632D7F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31C01C2-4FF7-4ED2-8544-5EEE3097F2DE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4213FF1A-EB9A-491A-BC02-BF2065C042A3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3F59CEE3-DE36-40E3-ACE9-216FF8F3CE11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AC5226E3-3923-4029-94FA-DB2F95668E2E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1E6D630C-C31E-4426-A763-2AEB25092268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EDD4A077-8AC4-4989-9560-67F7BFE7B5AF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207" name="Image 206">
                  <a:extLst>
                    <a:ext uri="{FF2B5EF4-FFF2-40B4-BE49-F238E27FC236}">
                      <a16:creationId xmlns:a16="http://schemas.microsoft.com/office/drawing/2014/main" id="{02A38019-8EB4-4097-9ABA-3887D956C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08" name="Image 207">
                  <a:extLst>
                    <a:ext uri="{FF2B5EF4-FFF2-40B4-BE49-F238E27FC236}">
                      <a16:creationId xmlns:a16="http://schemas.microsoft.com/office/drawing/2014/main" id="{FB8A6E7B-B7FD-4A3C-B347-6C54A53B6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09" name="Image 208">
                  <a:extLst>
                    <a:ext uri="{FF2B5EF4-FFF2-40B4-BE49-F238E27FC236}">
                      <a16:creationId xmlns:a16="http://schemas.microsoft.com/office/drawing/2014/main" id="{5BA9C8A0-0EF8-4B1D-8979-D08D935D72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210" name="Image 209">
                  <a:extLst>
                    <a:ext uri="{FF2B5EF4-FFF2-40B4-BE49-F238E27FC236}">
                      <a16:creationId xmlns:a16="http://schemas.microsoft.com/office/drawing/2014/main" id="{A7AC381E-07AE-4ADF-850B-D6BA0E8A2D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211" name="Image 210">
                  <a:extLst>
                    <a:ext uri="{FF2B5EF4-FFF2-40B4-BE49-F238E27FC236}">
                      <a16:creationId xmlns:a16="http://schemas.microsoft.com/office/drawing/2014/main" id="{3178A657-A935-46B2-9C8E-DA504BC41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12" name="Image 211">
                  <a:extLst>
                    <a:ext uri="{FF2B5EF4-FFF2-40B4-BE49-F238E27FC236}">
                      <a16:creationId xmlns:a16="http://schemas.microsoft.com/office/drawing/2014/main" id="{A8EB93B2-7B7E-4ECC-95D9-20596FCD9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13" name="Image 212">
                  <a:extLst>
                    <a:ext uri="{FF2B5EF4-FFF2-40B4-BE49-F238E27FC236}">
                      <a16:creationId xmlns:a16="http://schemas.microsoft.com/office/drawing/2014/main" id="{3C6D84E5-0BB3-4B87-9626-026FE1DA6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199" name="Picture 10" descr="Image result for watercolor microbes png">
                <a:extLst>
                  <a:ext uri="{FF2B5EF4-FFF2-40B4-BE49-F238E27FC236}">
                    <a16:creationId xmlns:a16="http://schemas.microsoft.com/office/drawing/2014/main" id="{86372A90-B8DD-4C27-AE62-759350B4D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10" descr="Image result for watercolor microbes png">
                <a:extLst>
                  <a:ext uri="{FF2B5EF4-FFF2-40B4-BE49-F238E27FC236}">
                    <a16:creationId xmlns:a16="http://schemas.microsoft.com/office/drawing/2014/main" id="{79E56680-FF7B-4579-9656-AB58E2D7E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12" descr="Image result for watercolor microbes png">
                <a:extLst>
                  <a:ext uri="{FF2B5EF4-FFF2-40B4-BE49-F238E27FC236}">
                    <a16:creationId xmlns:a16="http://schemas.microsoft.com/office/drawing/2014/main" id="{6A631820-2BEC-4C92-A8E8-B56B9E3DD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12" descr="Image result for watercolor microbes png">
                <a:extLst>
                  <a:ext uri="{FF2B5EF4-FFF2-40B4-BE49-F238E27FC236}">
                    <a16:creationId xmlns:a16="http://schemas.microsoft.com/office/drawing/2014/main" id="{4BB64FDD-C7AB-4306-8AD4-752BBDF589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12" descr="Image result for watercolor microbes png">
                <a:extLst>
                  <a:ext uri="{FF2B5EF4-FFF2-40B4-BE49-F238E27FC236}">
                    <a16:creationId xmlns:a16="http://schemas.microsoft.com/office/drawing/2014/main" id="{11BCCB8D-31B8-49A7-B63C-E95CA5505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Image 203">
                <a:extLst>
                  <a:ext uri="{FF2B5EF4-FFF2-40B4-BE49-F238E27FC236}">
                    <a16:creationId xmlns:a16="http://schemas.microsoft.com/office/drawing/2014/main" id="{C70D841F-2B5C-47B1-94A3-835644ACD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5" name="Image 204">
                <a:extLst>
                  <a:ext uri="{FF2B5EF4-FFF2-40B4-BE49-F238E27FC236}">
                    <a16:creationId xmlns:a16="http://schemas.microsoft.com/office/drawing/2014/main" id="{40D4534E-3F9D-4F5C-A611-8EFAF0C7BE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6" name="Image 205">
                <a:extLst>
                  <a:ext uri="{FF2B5EF4-FFF2-40B4-BE49-F238E27FC236}">
                    <a16:creationId xmlns:a16="http://schemas.microsoft.com/office/drawing/2014/main" id="{8B415AF7-68B3-4125-9AFD-F09D8CD339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214" name="Groupe 213">
            <a:extLst>
              <a:ext uri="{FF2B5EF4-FFF2-40B4-BE49-F238E27FC236}">
                <a16:creationId xmlns:a16="http://schemas.microsoft.com/office/drawing/2014/main" id="{77E52D3A-C72A-4D08-A6F2-DD9688E4E2EA}"/>
              </a:ext>
            </a:extLst>
          </p:cNvPr>
          <p:cNvGrpSpPr/>
          <p:nvPr/>
        </p:nvGrpSpPr>
        <p:grpSpPr>
          <a:xfrm>
            <a:off x="3543541" y="4650282"/>
            <a:ext cx="264381" cy="255474"/>
            <a:chOff x="4124377" y="1227131"/>
            <a:chExt cx="3888654" cy="3954937"/>
          </a:xfrm>
        </p:grpSpPr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7D1D52CD-D402-4E38-96A5-AEE0E66A2EFC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A64D1785-1D85-4EC0-BCD7-6AEE14F1A4BC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3F612F12-35C1-40D0-86AA-1FA088ACEE63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A31086BE-5B21-4E2D-ADF0-40A09BDE1526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FF8E39F3-B3CB-4000-92FA-0C1F6FF29927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DFC2542A-2A1F-4EF7-BBF9-D5F8A5028343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e 220">
              <a:extLst>
                <a:ext uri="{FF2B5EF4-FFF2-40B4-BE49-F238E27FC236}">
                  <a16:creationId xmlns:a16="http://schemas.microsoft.com/office/drawing/2014/main" id="{207AACA9-DA46-44EE-A06E-33C6CD26E3DF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222" name="Groupe 221">
                <a:extLst>
                  <a:ext uri="{FF2B5EF4-FFF2-40B4-BE49-F238E27FC236}">
                    <a16:creationId xmlns:a16="http://schemas.microsoft.com/office/drawing/2014/main" id="{A8A1B30D-6F82-4388-A79D-DC30CC498D38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231" name="Image 230">
                  <a:extLst>
                    <a:ext uri="{FF2B5EF4-FFF2-40B4-BE49-F238E27FC236}">
                      <a16:creationId xmlns:a16="http://schemas.microsoft.com/office/drawing/2014/main" id="{19DEF3CC-3712-47AA-BC02-984189251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32" name="Image 231">
                  <a:extLst>
                    <a:ext uri="{FF2B5EF4-FFF2-40B4-BE49-F238E27FC236}">
                      <a16:creationId xmlns:a16="http://schemas.microsoft.com/office/drawing/2014/main" id="{E4B8F623-F5ED-4FEA-B890-B4A269FF4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33" name="Image 232">
                  <a:extLst>
                    <a:ext uri="{FF2B5EF4-FFF2-40B4-BE49-F238E27FC236}">
                      <a16:creationId xmlns:a16="http://schemas.microsoft.com/office/drawing/2014/main" id="{A478B612-1663-4D6F-B7CD-8D17B950E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234" name="Image 233">
                  <a:extLst>
                    <a:ext uri="{FF2B5EF4-FFF2-40B4-BE49-F238E27FC236}">
                      <a16:creationId xmlns:a16="http://schemas.microsoft.com/office/drawing/2014/main" id="{7F2DBB53-628D-4548-B530-100BFB389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235" name="Image 234">
                  <a:extLst>
                    <a:ext uri="{FF2B5EF4-FFF2-40B4-BE49-F238E27FC236}">
                      <a16:creationId xmlns:a16="http://schemas.microsoft.com/office/drawing/2014/main" id="{F7189655-48C8-4626-ACEB-268424194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36" name="Image 235">
                  <a:extLst>
                    <a:ext uri="{FF2B5EF4-FFF2-40B4-BE49-F238E27FC236}">
                      <a16:creationId xmlns:a16="http://schemas.microsoft.com/office/drawing/2014/main" id="{8D7D581E-14CE-494B-AB93-97618C91E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37" name="Image 236">
                  <a:extLst>
                    <a:ext uri="{FF2B5EF4-FFF2-40B4-BE49-F238E27FC236}">
                      <a16:creationId xmlns:a16="http://schemas.microsoft.com/office/drawing/2014/main" id="{123A4F05-B28A-497D-A65E-E152F9480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223" name="Picture 10" descr="Image result for watercolor microbes png">
                <a:extLst>
                  <a:ext uri="{FF2B5EF4-FFF2-40B4-BE49-F238E27FC236}">
                    <a16:creationId xmlns:a16="http://schemas.microsoft.com/office/drawing/2014/main" id="{3B8ECC2F-CEFB-4940-9CC3-620196E95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10" descr="Image result for watercolor microbes png">
                <a:extLst>
                  <a:ext uri="{FF2B5EF4-FFF2-40B4-BE49-F238E27FC236}">
                    <a16:creationId xmlns:a16="http://schemas.microsoft.com/office/drawing/2014/main" id="{4791C823-771C-4091-8624-234BA57D0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" name="Picture 12" descr="Image result for watercolor microbes png">
                <a:extLst>
                  <a:ext uri="{FF2B5EF4-FFF2-40B4-BE49-F238E27FC236}">
                    <a16:creationId xmlns:a16="http://schemas.microsoft.com/office/drawing/2014/main" id="{7FAF368B-822C-4B3E-9E53-1E237C2F2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6" name="Picture 12" descr="Image result for watercolor microbes png">
                <a:extLst>
                  <a:ext uri="{FF2B5EF4-FFF2-40B4-BE49-F238E27FC236}">
                    <a16:creationId xmlns:a16="http://schemas.microsoft.com/office/drawing/2014/main" id="{ECA1DA5B-9D01-440B-AC40-84F9AF75F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7" name="Picture 12" descr="Image result for watercolor microbes png">
                <a:extLst>
                  <a:ext uri="{FF2B5EF4-FFF2-40B4-BE49-F238E27FC236}">
                    <a16:creationId xmlns:a16="http://schemas.microsoft.com/office/drawing/2014/main" id="{C7E20AA6-8D0F-4839-AD24-7D4B7093A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8" name="Image 227">
                <a:extLst>
                  <a:ext uri="{FF2B5EF4-FFF2-40B4-BE49-F238E27FC236}">
                    <a16:creationId xmlns:a16="http://schemas.microsoft.com/office/drawing/2014/main" id="{050DA6B8-98F5-4F02-8E7B-39581209CE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9" name="Image 228">
                <a:extLst>
                  <a:ext uri="{FF2B5EF4-FFF2-40B4-BE49-F238E27FC236}">
                    <a16:creationId xmlns:a16="http://schemas.microsoft.com/office/drawing/2014/main" id="{ABD0B72D-0B17-454B-9908-1A1180016D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0" name="Image 229">
                <a:extLst>
                  <a:ext uri="{FF2B5EF4-FFF2-40B4-BE49-F238E27FC236}">
                    <a16:creationId xmlns:a16="http://schemas.microsoft.com/office/drawing/2014/main" id="{14B58583-9E55-4DB5-9531-9114117465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238" name="Groupe 237">
            <a:extLst>
              <a:ext uri="{FF2B5EF4-FFF2-40B4-BE49-F238E27FC236}">
                <a16:creationId xmlns:a16="http://schemas.microsoft.com/office/drawing/2014/main" id="{7849D793-A921-4FEB-B529-2C049D989F39}"/>
              </a:ext>
            </a:extLst>
          </p:cNvPr>
          <p:cNvGrpSpPr/>
          <p:nvPr/>
        </p:nvGrpSpPr>
        <p:grpSpPr>
          <a:xfrm>
            <a:off x="3786465" y="4534449"/>
            <a:ext cx="264381" cy="255474"/>
            <a:chOff x="4124377" y="1227131"/>
            <a:chExt cx="3888654" cy="3954937"/>
          </a:xfrm>
        </p:grpSpPr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451C5F22-B960-4E92-B22D-00278BAB4C64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F77EFF52-3361-4118-8ED7-3C6DE12271E9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AA14FD46-7A95-431A-9049-12B30690A96F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C02C3921-A1A0-4068-83B5-3E48494DFC17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42FA0DB0-65EB-4339-B7A5-291512F0FDD6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5283BA0B-9428-4A26-A46C-517DD3A9D3F7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5" name="Groupe 244">
              <a:extLst>
                <a:ext uri="{FF2B5EF4-FFF2-40B4-BE49-F238E27FC236}">
                  <a16:creationId xmlns:a16="http://schemas.microsoft.com/office/drawing/2014/main" id="{9209B431-2A5D-48E6-A72C-970DED3818B9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246" name="Groupe 245">
                <a:extLst>
                  <a:ext uri="{FF2B5EF4-FFF2-40B4-BE49-F238E27FC236}">
                    <a16:creationId xmlns:a16="http://schemas.microsoft.com/office/drawing/2014/main" id="{E8DF819C-A93B-46B4-91A5-C4967ADEAB87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255" name="Image 254">
                  <a:extLst>
                    <a:ext uri="{FF2B5EF4-FFF2-40B4-BE49-F238E27FC236}">
                      <a16:creationId xmlns:a16="http://schemas.microsoft.com/office/drawing/2014/main" id="{C418FF7A-5A80-46FF-9613-C4440B0A7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56" name="Image 255">
                  <a:extLst>
                    <a:ext uri="{FF2B5EF4-FFF2-40B4-BE49-F238E27FC236}">
                      <a16:creationId xmlns:a16="http://schemas.microsoft.com/office/drawing/2014/main" id="{10D1CECC-14C8-4E73-AAE6-B5DFD5F24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57" name="Image 256">
                  <a:extLst>
                    <a:ext uri="{FF2B5EF4-FFF2-40B4-BE49-F238E27FC236}">
                      <a16:creationId xmlns:a16="http://schemas.microsoft.com/office/drawing/2014/main" id="{5C5E3FF1-6B09-4EDC-9B26-2CFBDCFD1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258" name="Image 257">
                  <a:extLst>
                    <a:ext uri="{FF2B5EF4-FFF2-40B4-BE49-F238E27FC236}">
                      <a16:creationId xmlns:a16="http://schemas.microsoft.com/office/drawing/2014/main" id="{5CB1C253-0381-4C61-A696-FB7F76842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259" name="Image 258">
                  <a:extLst>
                    <a:ext uri="{FF2B5EF4-FFF2-40B4-BE49-F238E27FC236}">
                      <a16:creationId xmlns:a16="http://schemas.microsoft.com/office/drawing/2014/main" id="{8BF8A69D-57EF-40D1-8CCA-F631684D1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60" name="Image 259">
                  <a:extLst>
                    <a:ext uri="{FF2B5EF4-FFF2-40B4-BE49-F238E27FC236}">
                      <a16:creationId xmlns:a16="http://schemas.microsoft.com/office/drawing/2014/main" id="{77652ECF-4C0B-4F77-A6AC-453F30CC5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61" name="Image 260">
                  <a:extLst>
                    <a:ext uri="{FF2B5EF4-FFF2-40B4-BE49-F238E27FC236}">
                      <a16:creationId xmlns:a16="http://schemas.microsoft.com/office/drawing/2014/main" id="{A75735E5-4376-4854-8F56-A69FB2451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247" name="Picture 10" descr="Image result for watercolor microbes png">
                <a:extLst>
                  <a:ext uri="{FF2B5EF4-FFF2-40B4-BE49-F238E27FC236}">
                    <a16:creationId xmlns:a16="http://schemas.microsoft.com/office/drawing/2014/main" id="{3738E2F3-D238-489F-A6DE-A64833156B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10" descr="Image result for watercolor microbes png">
                <a:extLst>
                  <a:ext uri="{FF2B5EF4-FFF2-40B4-BE49-F238E27FC236}">
                    <a16:creationId xmlns:a16="http://schemas.microsoft.com/office/drawing/2014/main" id="{4273EF52-E7A0-4468-9FB1-9A3851FE8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9" name="Picture 12" descr="Image result for watercolor microbes png">
                <a:extLst>
                  <a:ext uri="{FF2B5EF4-FFF2-40B4-BE49-F238E27FC236}">
                    <a16:creationId xmlns:a16="http://schemas.microsoft.com/office/drawing/2014/main" id="{B083045A-917F-4F03-B6A7-097CD4E40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12" descr="Image result for watercolor microbes png">
                <a:extLst>
                  <a:ext uri="{FF2B5EF4-FFF2-40B4-BE49-F238E27FC236}">
                    <a16:creationId xmlns:a16="http://schemas.microsoft.com/office/drawing/2014/main" id="{F6431E82-C2B9-4096-AC48-D158043D4E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1" name="Picture 12" descr="Image result for watercolor microbes png">
                <a:extLst>
                  <a:ext uri="{FF2B5EF4-FFF2-40B4-BE49-F238E27FC236}">
                    <a16:creationId xmlns:a16="http://schemas.microsoft.com/office/drawing/2014/main" id="{84BE8586-23CA-45EB-B557-CD651B3F7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2" name="Image 251">
                <a:extLst>
                  <a:ext uri="{FF2B5EF4-FFF2-40B4-BE49-F238E27FC236}">
                    <a16:creationId xmlns:a16="http://schemas.microsoft.com/office/drawing/2014/main" id="{DFD1BFBA-1529-4761-82A9-B7D876B4E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3" name="Image 252">
                <a:extLst>
                  <a:ext uri="{FF2B5EF4-FFF2-40B4-BE49-F238E27FC236}">
                    <a16:creationId xmlns:a16="http://schemas.microsoft.com/office/drawing/2014/main" id="{BE0500F0-8AD6-4F85-B5BE-1856A2B32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4" name="Image 253">
                <a:extLst>
                  <a:ext uri="{FF2B5EF4-FFF2-40B4-BE49-F238E27FC236}">
                    <a16:creationId xmlns:a16="http://schemas.microsoft.com/office/drawing/2014/main" id="{69D95C4B-AB75-4614-95E7-755DD79DD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262" name="Groupe 261">
            <a:extLst>
              <a:ext uri="{FF2B5EF4-FFF2-40B4-BE49-F238E27FC236}">
                <a16:creationId xmlns:a16="http://schemas.microsoft.com/office/drawing/2014/main" id="{2C586826-51C4-479D-8BB0-B5AA21A69B91}"/>
              </a:ext>
            </a:extLst>
          </p:cNvPr>
          <p:cNvGrpSpPr/>
          <p:nvPr/>
        </p:nvGrpSpPr>
        <p:grpSpPr>
          <a:xfrm>
            <a:off x="875490" y="1558166"/>
            <a:ext cx="2513213" cy="2482643"/>
            <a:chOff x="4124377" y="1227131"/>
            <a:chExt cx="3888654" cy="3954937"/>
          </a:xfrm>
        </p:grpSpPr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90D0B7A9-1E13-43E6-85BD-900E19EEEC15}"/>
                </a:ext>
              </a:extLst>
            </p:cNvPr>
            <p:cNvSpPr/>
            <p:nvPr/>
          </p:nvSpPr>
          <p:spPr>
            <a:xfrm rot="18820382" flipV="1">
              <a:off x="5205703" y="1738875"/>
              <a:ext cx="351601" cy="774235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D6B258EA-1259-4C98-811D-D4467404DE10}"/>
                </a:ext>
              </a:extLst>
            </p:cNvPr>
            <p:cNvSpPr/>
            <p:nvPr/>
          </p:nvSpPr>
          <p:spPr>
            <a:xfrm rot="18820382">
              <a:off x="6957673" y="2859299"/>
              <a:ext cx="635217" cy="6906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73B17B0E-20F4-46F1-A8AF-955A49EAEA8E}"/>
                </a:ext>
              </a:extLst>
            </p:cNvPr>
            <p:cNvSpPr/>
            <p:nvPr/>
          </p:nvSpPr>
          <p:spPr>
            <a:xfrm rot="16852286">
              <a:off x="4909303" y="3545973"/>
              <a:ext cx="1291529" cy="798003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5B356807-D87A-496B-B066-B7D15D3F9797}"/>
                </a:ext>
              </a:extLst>
            </p:cNvPr>
            <p:cNvSpPr/>
            <p:nvPr/>
          </p:nvSpPr>
          <p:spPr>
            <a:xfrm rot="2888112">
              <a:off x="5891728" y="1783712"/>
              <a:ext cx="1444354" cy="1061407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31A70972-4175-4322-8520-E03A7D3CFC58}"/>
                </a:ext>
              </a:extLst>
            </p:cNvPr>
            <p:cNvSpPr/>
            <p:nvPr/>
          </p:nvSpPr>
          <p:spPr>
            <a:xfrm rot="18820382">
              <a:off x="6151966" y="3411823"/>
              <a:ext cx="957567" cy="105826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D106290B-7DB3-43AA-9227-7AE17B08C909}"/>
                </a:ext>
              </a:extLst>
            </p:cNvPr>
            <p:cNvSpPr/>
            <p:nvPr/>
          </p:nvSpPr>
          <p:spPr>
            <a:xfrm rot="18820382">
              <a:off x="4694093" y="2631507"/>
              <a:ext cx="1212285" cy="577968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9" name="Groupe 268">
              <a:extLst>
                <a:ext uri="{FF2B5EF4-FFF2-40B4-BE49-F238E27FC236}">
                  <a16:creationId xmlns:a16="http://schemas.microsoft.com/office/drawing/2014/main" id="{68A38F57-E1ED-475D-BAA9-E3E7920474EB}"/>
                </a:ext>
              </a:extLst>
            </p:cNvPr>
            <p:cNvGrpSpPr/>
            <p:nvPr/>
          </p:nvGrpSpPr>
          <p:grpSpPr>
            <a:xfrm>
              <a:off x="4124377" y="1227131"/>
              <a:ext cx="3888654" cy="3954937"/>
              <a:chOff x="3890051" y="1931401"/>
              <a:chExt cx="3997925" cy="3869257"/>
            </a:xfrm>
          </p:grpSpPr>
          <p:grpSp>
            <p:nvGrpSpPr>
              <p:cNvPr id="270" name="Groupe 269">
                <a:extLst>
                  <a:ext uri="{FF2B5EF4-FFF2-40B4-BE49-F238E27FC236}">
                    <a16:creationId xmlns:a16="http://schemas.microsoft.com/office/drawing/2014/main" id="{AC482A68-C020-4044-9307-B7931330EE14}"/>
                  </a:ext>
                </a:extLst>
              </p:cNvPr>
              <p:cNvGrpSpPr/>
              <p:nvPr/>
            </p:nvGrpSpPr>
            <p:grpSpPr>
              <a:xfrm>
                <a:off x="3890051" y="1931401"/>
                <a:ext cx="3997925" cy="3869257"/>
                <a:chOff x="2702388" y="1527679"/>
                <a:chExt cx="5581514" cy="5723077"/>
              </a:xfrm>
            </p:grpSpPr>
            <p:pic>
              <p:nvPicPr>
                <p:cNvPr id="279" name="Image 278">
                  <a:extLst>
                    <a:ext uri="{FF2B5EF4-FFF2-40B4-BE49-F238E27FC236}">
                      <a16:creationId xmlns:a16="http://schemas.microsoft.com/office/drawing/2014/main" id="{78FA73C4-3DBC-4CBC-816B-F32F862BE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350482">
                  <a:off x="4640921" y="3370196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80" name="Image 279">
                  <a:extLst>
                    <a:ext uri="{FF2B5EF4-FFF2-40B4-BE49-F238E27FC236}">
                      <a16:creationId xmlns:a16="http://schemas.microsoft.com/office/drawing/2014/main" id="{9527DDCB-10C7-40A8-977E-17EDEDA02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4856">
                  <a:off x="6336383" y="23071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81" name="Image 280">
                  <a:extLst>
                    <a:ext uri="{FF2B5EF4-FFF2-40B4-BE49-F238E27FC236}">
                      <a16:creationId xmlns:a16="http://schemas.microsoft.com/office/drawing/2014/main" id="{C15C8961-B874-474B-B884-2FD82F146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2150" y="1527679"/>
                  <a:ext cx="1854233" cy="1806689"/>
                </a:xfrm>
                <a:prstGeom prst="rect">
                  <a:avLst/>
                </a:prstGeom>
              </p:spPr>
            </p:pic>
            <p:pic>
              <p:nvPicPr>
                <p:cNvPr id="282" name="Image 281">
                  <a:extLst>
                    <a:ext uri="{FF2B5EF4-FFF2-40B4-BE49-F238E27FC236}">
                      <a16:creationId xmlns:a16="http://schemas.microsoft.com/office/drawing/2014/main" id="{712C8122-EDC7-4F25-912A-2E3DDFC5C2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7293650">
                  <a:off x="2572791" y="2357836"/>
                  <a:ext cx="1964485" cy="1705292"/>
                </a:xfrm>
                <a:prstGeom prst="rect">
                  <a:avLst/>
                </a:prstGeom>
              </p:spPr>
            </p:pic>
            <p:pic>
              <p:nvPicPr>
                <p:cNvPr id="283" name="Image 282">
                  <a:extLst>
                    <a:ext uri="{FF2B5EF4-FFF2-40B4-BE49-F238E27FC236}">
                      <a16:creationId xmlns:a16="http://schemas.microsoft.com/office/drawing/2014/main" id="{B7F6C5B3-972B-4914-85CB-8DD0EC3793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161460">
                  <a:off x="2959427" y="4136420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84" name="Image 283">
                  <a:extLst>
                    <a:ext uri="{FF2B5EF4-FFF2-40B4-BE49-F238E27FC236}">
                      <a16:creationId xmlns:a16="http://schemas.microsoft.com/office/drawing/2014/main" id="{598975AC-C988-4FC2-BB3E-EB78A456B2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903075">
                  <a:off x="6429670" y="4354937"/>
                  <a:ext cx="1854232" cy="1806689"/>
                </a:xfrm>
                <a:prstGeom prst="rect">
                  <a:avLst/>
                </a:prstGeom>
              </p:spPr>
            </p:pic>
            <p:pic>
              <p:nvPicPr>
                <p:cNvPr id="285" name="Image 284">
                  <a:extLst>
                    <a:ext uri="{FF2B5EF4-FFF2-40B4-BE49-F238E27FC236}">
                      <a16:creationId xmlns:a16="http://schemas.microsoft.com/office/drawing/2014/main" id="{B1315012-DB9D-40CF-936A-C2254FBD4F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2895" b="95789" l="3077" r="93077">
                              <a14:foregroundMark x1="15897" y1="58421" x2="29231" y2="79211"/>
                              <a14:foregroundMark x1="34103" y1="80526" x2="21026" y2="78421"/>
                              <a14:foregroundMark x1="21026" y1="78421" x2="11795" y2="63158"/>
                              <a14:foregroundMark x1="11795" y1="63158" x2="11795" y2="60526"/>
                              <a14:foregroundMark x1="18462" y1="75263" x2="7949" y2="65263"/>
                              <a14:foregroundMark x1="7949" y1="65263" x2="6667" y2="58684"/>
                              <a14:foregroundMark x1="11538" y1="61316" x2="9744" y2="51842"/>
                              <a14:foregroundMark x1="5897" y1="52105" x2="3333" y2="46316"/>
                              <a14:foregroundMark x1="24872" y1="10000" x2="51538" y2="6579"/>
                              <a14:foregroundMark x1="51538" y1="6579" x2="65385" y2="8421"/>
                              <a14:foregroundMark x1="65385" y1="8421" x2="78205" y2="15789"/>
                              <a14:foregroundMark x1="78205" y1="15789" x2="78718" y2="18158"/>
                              <a14:foregroundMark x1="57692" y1="2895" x2="38718" y2="3158"/>
                              <a14:foregroundMark x1="85641" y1="29211" x2="86667" y2="68421"/>
                              <a14:foregroundMark x1="87179" y1="35526" x2="88205" y2="57368"/>
                              <a14:foregroundMark x1="89744" y1="36316" x2="91282" y2="49211"/>
                              <a14:foregroundMark x1="93333" y1="42368" x2="93333" y2="48421"/>
                              <a14:foregroundMark x1="75385" y1="88421" x2="63333" y2="92368"/>
                              <a14:foregroundMark x1="60000" y1="94474" x2="52564" y2="957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207330">
                  <a:off x="4520309" y="5415868"/>
                  <a:ext cx="1964485" cy="1705292"/>
                </a:xfrm>
                <a:prstGeom prst="rect">
                  <a:avLst/>
                </a:prstGeom>
              </p:spPr>
            </p:pic>
          </p:grpSp>
          <p:pic>
            <p:nvPicPr>
              <p:cNvPr id="271" name="Picture 10" descr="Image result for watercolor microbes png">
                <a:extLst>
                  <a:ext uri="{FF2B5EF4-FFF2-40B4-BE49-F238E27FC236}">
                    <a16:creationId xmlns:a16="http://schemas.microsoft.com/office/drawing/2014/main" id="{69C19AA3-F3C7-4FE3-B063-FE48D7003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5020308" y="2884715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2" name="Picture 10" descr="Image result for watercolor microbes png">
                <a:extLst>
                  <a:ext uri="{FF2B5EF4-FFF2-40B4-BE49-F238E27FC236}">
                    <a16:creationId xmlns:a16="http://schemas.microsoft.com/office/drawing/2014/main" id="{45BDA116-F07C-4025-A950-F3D32B760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467" b="93119" l="9961" r="89844">
                            <a14:foregroundMark x1="20020" y1="71010" x2="20508" y2="71010"/>
                            <a14:foregroundMark x1="21484" y1="70864" x2="21484" y2="70864"/>
                            <a14:foregroundMark x1="20117" y1="68960" x2="20117" y2="68960"/>
                            <a14:foregroundMark x1="22266" y1="70278" x2="22949" y2="69839"/>
                            <a14:foregroundMark x1="22949" y1="69839" x2="30176" y2="57247"/>
                            <a14:foregroundMark x1="30176" y1="57247" x2="35059" y2="55490"/>
                            <a14:foregroundMark x1="35059" y1="55490" x2="37988" y2="49927"/>
                            <a14:foregroundMark x1="19336" y1="58419" x2="19336" y2="58419"/>
                            <a14:foregroundMark x1="21191" y1="85652" x2="28418" y2="78477"/>
                            <a14:foregroundMark x1="49722" y1="68247" x2="50781" y2="66471"/>
                            <a14:foregroundMark x1="45613" y1="75136" x2="46277" y2="74023"/>
                            <a14:foregroundMark x1="40039" y1="84480" x2="44498" y2="77005"/>
                            <a14:foregroundMark x1="50781" y1="66471" x2="51855" y2="59444"/>
                            <a14:foregroundMark x1="48340" y1="93119" x2="52051" y2="88433"/>
                            <a14:foregroundMark x1="52051" y1="88433" x2="56348" y2="78624"/>
                            <a14:foregroundMark x1="75488" y1="9370" x2="75488" y2="9370"/>
                            <a14:foregroundMark x1="77344" y1="7467" x2="77344" y2="7467"/>
                            <a14:foregroundMark x1="32715" y1="44949" x2="36719" y2="39678"/>
                            <a14:foregroundMark x1="36719" y1="39678" x2="38867" y2="39385"/>
                            <a14:foregroundMark x1="43066" y1="34700" x2="43164" y2="34553"/>
                            <a14:foregroundMark x1="44922" y1="33382" x2="44922" y2="33382"/>
                            <a14:foregroundMark x1="38770" y1="49488" x2="38770" y2="49488"/>
                            <a14:foregroundMark x1="37402" y1="19327" x2="42676" y2="19327"/>
                            <a14:foregroundMark x1="42676" y1="19327" x2="52539" y2="15227"/>
                            <a14:foregroundMark x1="52539" y1="15227" x2="54883" y2="15520"/>
                            <a14:foregroundMark x1="50098" y1="68960" x2="47070" y2="73499"/>
                            <a14:backgroundMark x1="44824" y1="74671" x2="46094" y2="736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72647">
                <a:off x="6431456" y="3550887"/>
                <a:ext cx="700754" cy="46739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3" name="Picture 12" descr="Image result for watercolor microbes png">
                <a:extLst>
                  <a:ext uri="{FF2B5EF4-FFF2-40B4-BE49-F238E27FC236}">
                    <a16:creationId xmlns:a16="http://schemas.microsoft.com/office/drawing/2014/main" id="{D6FD71E3-1826-4CFA-84B7-659E8F396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101" y="3429000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4" name="Picture 12" descr="Image result for watercolor microbes png">
                <a:extLst>
                  <a:ext uri="{FF2B5EF4-FFF2-40B4-BE49-F238E27FC236}">
                    <a16:creationId xmlns:a16="http://schemas.microsoft.com/office/drawing/2014/main" id="{F2AAA9CC-B91E-4570-ACCA-E2D5A7C163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588" y="2309509"/>
                <a:ext cx="479749" cy="319989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5" name="Picture 12" descr="Image result for watercolor microbes png">
                <a:extLst>
                  <a:ext uri="{FF2B5EF4-FFF2-40B4-BE49-F238E27FC236}">
                    <a16:creationId xmlns:a16="http://schemas.microsoft.com/office/drawing/2014/main" id="{AE6D3798-D9DC-4756-BB02-28AB5D79F2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760" b="92972" l="9961" r="89844">
                            <a14:foregroundMark x1="35547" y1="8346" x2="41113" y2="7906"/>
                            <a14:foregroundMark x1="41113" y1="7906" x2="41797" y2="8199"/>
                            <a14:foregroundMark x1="47754" y1="91215" x2="53320" y2="92972"/>
                            <a14:foregroundMark x1="53320" y1="92972" x2="55859" y2="92240"/>
                            <a14:foregroundMark x1="44727" y1="81698" x2="45703" y2="74085"/>
                            <a14:foregroundMark x1="45703" y1="74085" x2="46582" y2="72182"/>
                            <a14:foregroundMark x1="44727" y1="88287" x2="44629" y2="76135"/>
                            <a14:foregroundMark x1="44531" y1="79941" x2="44531" y2="79941"/>
                            <a14:foregroundMark x1="43945" y1="81406" x2="43945" y2="81406"/>
                            <a14:foregroundMark x1="46777" y1="71157" x2="49121" y2="70278"/>
                            <a14:foregroundMark x1="52148" y1="68082" x2="52148" y2="68082"/>
                            <a14:foregroundMark x1="58887" y1="63836" x2="56543" y2="61054"/>
                            <a14:foregroundMark x1="58984" y1="41142" x2="58984" y2="411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747" y="4250255"/>
                <a:ext cx="479749" cy="34208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" name="Image 275">
                <a:extLst>
                  <a:ext uri="{FF2B5EF4-FFF2-40B4-BE49-F238E27FC236}">
                    <a16:creationId xmlns:a16="http://schemas.microsoft.com/office/drawing/2014/main" id="{F48CD488-D890-40B1-B7A8-F2CD93218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4738237" y="4699868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7" name="Image 276">
                <a:extLst>
                  <a:ext uri="{FF2B5EF4-FFF2-40B4-BE49-F238E27FC236}">
                    <a16:creationId xmlns:a16="http://schemas.microsoft.com/office/drawing/2014/main" id="{D15879E8-FDDB-4364-B88F-BB733F6D3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30383" y="4125652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8" name="Image 277">
                <a:extLst>
                  <a:ext uri="{FF2B5EF4-FFF2-40B4-BE49-F238E27FC236}">
                    <a16:creationId xmlns:a16="http://schemas.microsoft.com/office/drawing/2014/main" id="{74C87CDF-070D-47EA-8DA6-DF42892525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11" t="35484" b="8766"/>
              <a:stretch/>
            </p:blipFill>
            <p:spPr>
              <a:xfrm>
                <a:off x="6021431" y="2807089"/>
                <a:ext cx="719036" cy="5927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C8940992-A01F-42E4-901D-99CD0FE3F4F9}"/>
              </a:ext>
            </a:extLst>
          </p:cNvPr>
          <p:cNvSpPr/>
          <p:nvPr/>
        </p:nvSpPr>
        <p:spPr>
          <a:xfrm>
            <a:off x="7024360" y="1309427"/>
            <a:ext cx="1867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[COS] atm  </a:t>
            </a:r>
          </a:p>
        </p:txBody>
      </p:sp>
      <p:pic>
        <p:nvPicPr>
          <p:cNvPr id="324" name="Image 323">
            <a:extLst>
              <a:ext uri="{FF2B5EF4-FFF2-40B4-BE49-F238E27FC236}">
                <a16:creationId xmlns:a16="http://schemas.microsoft.com/office/drawing/2014/main" id="{8693AA42-8A94-40B6-B799-05E6F5A871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07" y="1317128"/>
            <a:ext cx="571956" cy="571956"/>
          </a:xfrm>
          <a:prstGeom prst="rect">
            <a:avLst/>
          </a:prstGeom>
        </p:spPr>
      </p:pic>
      <p:sp>
        <p:nvSpPr>
          <p:cNvPr id="325" name="ZoneTexte 324">
            <a:extLst>
              <a:ext uri="{FF2B5EF4-FFF2-40B4-BE49-F238E27FC236}">
                <a16:creationId xmlns:a16="http://schemas.microsoft.com/office/drawing/2014/main" id="{77AADAFC-F5DA-4928-991B-C0AB4020BF36}"/>
              </a:ext>
            </a:extLst>
          </p:cNvPr>
          <p:cNvSpPr txBox="1"/>
          <p:nvPr/>
        </p:nvSpPr>
        <p:spPr>
          <a:xfrm>
            <a:off x="6513458" y="1899520"/>
            <a:ext cx="3087837" cy="34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Kesselmeier et.al, 1999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32BBEA6F-0A58-43B3-A3D9-56F35E4A2B59}"/>
              </a:ext>
            </a:extLst>
          </p:cNvPr>
          <p:cNvSpPr/>
          <p:nvPr/>
        </p:nvSpPr>
        <p:spPr>
          <a:xfrm>
            <a:off x="9619690" y="1296556"/>
            <a:ext cx="1893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Temperature</a:t>
            </a:r>
          </a:p>
        </p:txBody>
      </p:sp>
      <p:pic>
        <p:nvPicPr>
          <p:cNvPr id="327" name="Picture 2" descr="Thermometer premium icon">
            <a:extLst>
              <a:ext uri="{FF2B5EF4-FFF2-40B4-BE49-F238E27FC236}">
                <a16:creationId xmlns:a16="http://schemas.microsoft.com/office/drawing/2014/main" id="{2D810E76-7A43-4CDF-9B74-8B11BB85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478" y="1359558"/>
            <a:ext cx="397216" cy="3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ZoneTexte 327">
            <a:extLst>
              <a:ext uri="{FF2B5EF4-FFF2-40B4-BE49-F238E27FC236}">
                <a16:creationId xmlns:a16="http://schemas.microsoft.com/office/drawing/2014/main" id="{4F34C4BC-EB18-453F-9A3C-17D1ABD747CB}"/>
              </a:ext>
            </a:extLst>
          </p:cNvPr>
          <p:cNvSpPr txBox="1"/>
          <p:nvPr/>
        </p:nvSpPr>
        <p:spPr>
          <a:xfrm>
            <a:off x="9293403" y="1800544"/>
            <a:ext cx="2848252" cy="27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Kesselmeier et.al, 1999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84500499-573B-47B1-B5B6-7F4E7F814A16}"/>
              </a:ext>
            </a:extLst>
          </p:cNvPr>
          <p:cNvSpPr/>
          <p:nvPr/>
        </p:nvSpPr>
        <p:spPr>
          <a:xfrm>
            <a:off x="6954406" y="2498990"/>
            <a:ext cx="19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moisture</a:t>
            </a:r>
          </a:p>
        </p:txBody>
      </p:sp>
      <p:pic>
        <p:nvPicPr>
          <p:cNvPr id="330" name="Image 329" descr="Une image contenant roue&#10;&#10;Description générée automatiquement">
            <a:extLst>
              <a:ext uri="{FF2B5EF4-FFF2-40B4-BE49-F238E27FC236}">
                <a16:creationId xmlns:a16="http://schemas.microsoft.com/office/drawing/2014/main" id="{8BD8DB84-8A92-47BC-98C3-D04D3220E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14" y="2598418"/>
            <a:ext cx="397216" cy="397216"/>
          </a:xfrm>
          <a:prstGeom prst="rect">
            <a:avLst/>
          </a:prstGeom>
        </p:spPr>
      </p:pic>
      <p:sp>
        <p:nvSpPr>
          <p:cNvPr id="331" name="ZoneTexte 330">
            <a:extLst>
              <a:ext uri="{FF2B5EF4-FFF2-40B4-BE49-F238E27FC236}">
                <a16:creationId xmlns:a16="http://schemas.microsoft.com/office/drawing/2014/main" id="{07BB468D-F1FA-4864-ADBA-00E499783EAA}"/>
              </a:ext>
            </a:extLst>
          </p:cNvPr>
          <p:cNvSpPr txBox="1"/>
          <p:nvPr/>
        </p:nvSpPr>
        <p:spPr>
          <a:xfrm>
            <a:off x="6950605" y="3044720"/>
            <a:ext cx="2295492" cy="22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Kesselmeier et.al, 1999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DF387F82-4A04-4E18-9947-346B498BD86F}"/>
              </a:ext>
            </a:extLst>
          </p:cNvPr>
          <p:cNvSpPr/>
          <p:nvPr/>
        </p:nvSpPr>
        <p:spPr>
          <a:xfrm>
            <a:off x="9850303" y="2486028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Light</a:t>
            </a:r>
          </a:p>
        </p:txBody>
      </p:sp>
      <p:sp>
        <p:nvSpPr>
          <p:cNvPr id="333" name="ZoneTexte 332">
            <a:extLst>
              <a:ext uri="{FF2B5EF4-FFF2-40B4-BE49-F238E27FC236}">
                <a16:creationId xmlns:a16="http://schemas.microsoft.com/office/drawing/2014/main" id="{2A50A443-CC65-4933-B63F-A76DF4C16C70}"/>
              </a:ext>
            </a:extLst>
          </p:cNvPr>
          <p:cNvSpPr txBox="1"/>
          <p:nvPr/>
        </p:nvSpPr>
        <p:spPr>
          <a:xfrm>
            <a:off x="9560848" y="3072896"/>
            <a:ext cx="2295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Source : Sauze et.al, 2017</a:t>
            </a:r>
          </a:p>
        </p:txBody>
      </p:sp>
      <p:pic>
        <p:nvPicPr>
          <p:cNvPr id="334" name="Picture 2" descr="Image result for sun painting png">
            <a:extLst>
              <a:ext uri="{FF2B5EF4-FFF2-40B4-BE49-F238E27FC236}">
                <a16:creationId xmlns:a16="http://schemas.microsoft.com/office/drawing/2014/main" id="{60E7D325-DD12-4AED-87ED-85D5D143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628" b="94228" l="5495" r="91621">
                        <a14:foregroundMark x1="13049" y1="51948" x2="13049" y2="51948"/>
                        <a14:foregroundMark x1="5495" y1="51227" x2="5495" y2="51227"/>
                        <a14:foregroundMark x1="24725" y1="26407" x2="18883" y2="21112"/>
                        <a14:foregroundMark x1="48901" y1="15729" x2="49313" y2="8225"/>
                        <a14:foregroundMark x1="49313" y1="8225" x2="50549" y2="5916"/>
                        <a14:foregroundMark x1="76923" y1="25830" x2="82005" y2="19769"/>
                        <a14:foregroundMark x1="82005" y1="19769" x2="82280" y2="19336"/>
                        <a14:foregroundMark x1="80082" y1="50505" x2="88049" y2="50216"/>
                        <a14:foregroundMark x1="88049" y1="50216" x2="91758" y2="52092"/>
                        <a14:foregroundMark x1="71703" y1="73304" x2="80357" y2="81674"/>
                        <a14:foregroundMark x1="51099" y1="82395" x2="50275" y2="94228"/>
                        <a14:foregroundMark x1="26236" y1="78644" x2="21964" y2="84560"/>
                        <a14:backgroundMark x1="16346" y1="19625" x2="16346" y2="19625"/>
                        <a14:backgroundMark x1="15934" y1="17893" x2="17857" y2="21645"/>
                        <a14:backgroundMark x1="15934" y1="18470" x2="15934" y2="16450"/>
                        <a14:backgroundMark x1="15797" y1="18470" x2="16209" y2="17605"/>
                        <a14:backgroundMark x1="18407" y1="86436" x2="20742" y2="8715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460" y="2535764"/>
            <a:ext cx="549645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" name="ZoneTexte 286">
            <a:extLst>
              <a:ext uri="{FF2B5EF4-FFF2-40B4-BE49-F238E27FC236}">
                <a16:creationId xmlns:a16="http://schemas.microsoft.com/office/drawing/2014/main" id="{A443B650-404A-4CD8-B11E-8599E32EF4AA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288" name="ZoneTexte 287">
            <a:extLst>
              <a:ext uri="{FF2B5EF4-FFF2-40B4-BE49-F238E27FC236}">
                <a16:creationId xmlns:a16="http://schemas.microsoft.com/office/drawing/2014/main" id="{3E73E15E-305A-477C-B5E4-93C328714329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89" name="Picture 8" descr="Image result for ocs molecule">
            <a:extLst>
              <a:ext uri="{FF2B5EF4-FFF2-40B4-BE49-F238E27FC236}">
                <a16:creationId xmlns:a16="http://schemas.microsoft.com/office/drawing/2014/main" id="{B5153DC2-5541-4E25-AC5B-E3D5B279D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4512" r="11156" b="10130"/>
          <a:stretch/>
        </p:blipFill>
        <p:spPr bwMode="auto">
          <a:xfrm rot="3154477">
            <a:off x="3810332" y="1758989"/>
            <a:ext cx="520882" cy="47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" name="Picture 8" descr="Image result for ocs molecule">
            <a:extLst>
              <a:ext uri="{FF2B5EF4-FFF2-40B4-BE49-F238E27FC236}">
                <a16:creationId xmlns:a16="http://schemas.microsoft.com/office/drawing/2014/main" id="{29D3A525-B47B-43E4-8275-A1ADCEAE8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4512" r="11156" b="10130"/>
          <a:stretch/>
        </p:blipFill>
        <p:spPr bwMode="auto">
          <a:xfrm rot="170370">
            <a:off x="280081" y="1335714"/>
            <a:ext cx="520882" cy="47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8" descr="Image result for ocs molecule">
            <a:extLst>
              <a:ext uri="{FF2B5EF4-FFF2-40B4-BE49-F238E27FC236}">
                <a16:creationId xmlns:a16="http://schemas.microsoft.com/office/drawing/2014/main" id="{E467D722-9A16-48BD-BC3C-070EC6AF6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4512" r="11156" b="10130"/>
          <a:stretch/>
        </p:blipFill>
        <p:spPr bwMode="auto">
          <a:xfrm rot="6365056">
            <a:off x="166420" y="3513419"/>
            <a:ext cx="520882" cy="47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8" descr="Image result for ocs molecule">
            <a:extLst>
              <a:ext uri="{FF2B5EF4-FFF2-40B4-BE49-F238E27FC236}">
                <a16:creationId xmlns:a16="http://schemas.microsoft.com/office/drawing/2014/main" id="{0FBB4385-5D6E-4730-AF83-DCA3BFE30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0E2C8"/>
              </a:clrFrom>
              <a:clrTo>
                <a:srgbClr val="F0E2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4512" r="11156" b="10130"/>
          <a:stretch/>
        </p:blipFill>
        <p:spPr bwMode="auto">
          <a:xfrm rot="1659037">
            <a:off x="1356541" y="4532413"/>
            <a:ext cx="520882" cy="47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èche Pointée Droit Glyphe Black Icône, Icône, Glyphe, La Flèche ...">
            <a:extLst>
              <a:ext uri="{FF2B5EF4-FFF2-40B4-BE49-F238E27FC236}">
                <a16:creationId xmlns:a16="http://schemas.microsoft.com/office/drawing/2014/main" id="{590F59B5-B896-4746-9113-CC587C29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5120">
            <a:off x="552977" y="325659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2" descr="Flèche Pointée Droit Glyphe Black Icône, Icône, Glyphe, La Flèche ...">
            <a:extLst>
              <a:ext uri="{FF2B5EF4-FFF2-40B4-BE49-F238E27FC236}">
                <a16:creationId xmlns:a16="http://schemas.microsoft.com/office/drawing/2014/main" id="{068B4C9E-002D-4D1C-A1FC-3965E79F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3137" flipH="1">
            <a:off x="802897" y="1180706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4" name="Picture 2" descr="Flèche Pointée Droit Glyphe Black Icône, Icône, Glyphe, La Flèche ...">
            <a:extLst>
              <a:ext uri="{FF2B5EF4-FFF2-40B4-BE49-F238E27FC236}">
                <a16:creationId xmlns:a16="http://schemas.microsoft.com/office/drawing/2014/main" id="{099D215F-2629-4555-B260-725BD709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6935" flipH="1">
            <a:off x="3221111" y="2027246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2" descr="Flèche Pointée Droit Glyphe Black Icône, Icône, Glyphe, La Flèche ...">
            <a:extLst>
              <a:ext uri="{FF2B5EF4-FFF2-40B4-BE49-F238E27FC236}">
                <a16:creationId xmlns:a16="http://schemas.microsoft.com/office/drawing/2014/main" id="{13FB3C53-DA92-43C1-AFF1-10AE28D1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202236" y="373050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07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9D2CFB-BBE4-40A5-899C-5BF62D998CC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DISCUSSION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083A436-B5A7-4D05-BB37-6DDA62124949}"/>
              </a:ext>
            </a:extLst>
          </p:cNvPr>
          <p:cNvCxnSpPr>
            <a:cxnSpLocks/>
          </p:cNvCxnSpPr>
          <p:nvPr/>
        </p:nvCxnSpPr>
        <p:spPr>
          <a:xfrm flipH="1">
            <a:off x="1516380" y="5915025"/>
            <a:ext cx="4362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94A99B0-CDEC-498E-924C-FBD8D2848628}"/>
              </a:ext>
            </a:extLst>
          </p:cNvPr>
          <p:cNvSpPr txBox="1"/>
          <p:nvPr/>
        </p:nvSpPr>
        <p:spPr>
          <a:xfrm>
            <a:off x="1287513" y="769781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 to read the GLLVM ?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9D3F57-A88A-42BD-B3F5-A334DB53131A}"/>
              </a:ext>
            </a:extLst>
          </p:cNvPr>
          <p:cNvSpPr/>
          <p:nvPr/>
        </p:nvSpPr>
        <p:spPr>
          <a:xfrm>
            <a:off x="1857740" y="5631400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E5F0E-1DFF-4E62-B9F5-3685E9113B80}"/>
              </a:ext>
            </a:extLst>
          </p:cNvPr>
          <p:cNvSpPr txBox="1"/>
          <p:nvPr/>
        </p:nvSpPr>
        <p:spPr>
          <a:xfrm>
            <a:off x="1961543" y="6088219"/>
            <a:ext cx="348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samples ranked by COS consumption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E0003E-9A63-40AD-95DF-5953FDE8DB16}"/>
              </a:ext>
            </a:extLst>
          </p:cNvPr>
          <p:cNvCxnSpPr/>
          <p:nvPr/>
        </p:nvCxnSpPr>
        <p:spPr>
          <a:xfrm>
            <a:off x="2628900" y="5836920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9288837-1AE0-4B7A-96D2-E40C50CBE362}"/>
              </a:ext>
            </a:extLst>
          </p:cNvPr>
          <p:cNvCxnSpPr/>
          <p:nvPr/>
        </p:nvCxnSpPr>
        <p:spPr>
          <a:xfrm>
            <a:off x="3705225" y="5844540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840B2FA-E8AB-417F-83BE-AEE37370654A}"/>
              </a:ext>
            </a:extLst>
          </p:cNvPr>
          <p:cNvCxnSpPr/>
          <p:nvPr/>
        </p:nvCxnSpPr>
        <p:spPr>
          <a:xfrm>
            <a:off x="4700073" y="5844540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F25D07D-7316-4278-A7CA-CC1D32470351}"/>
              </a:ext>
            </a:extLst>
          </p:cNvPr>
          <p:cNvSpPr/>
          <p:nvPr/>
        </p:nvSpPr>
        <p:spPr>
          <a:xfrm>
            <a:off x="3172868" y="5109404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8C3C34C-1F91-4711-AF09-6DBD07C2000D}"/>
              </a:ext>
            </a:extLst>
          </p:cNvPr>
          <p:cNvSpPr/>
          <p:nvPr/>
        </p:nvSpPr>
        <p:spPr>
          <a:xfrm>
            <a:off x="3172868" y="4246002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0A4EB45-07AC-4B73-8CEB-AA78189374F3}"/>
              </a:ext>
            </a:extLst>
          </p:cNvPr>
          <p:cNvSpPr/>
          <p:nvPr/>
        </p:nvSpPr>
        <p:spPr>
          <a:xfrm>
            <a:off x="3849070" y="4246002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ED12CA4F-2AFA-4368-B8B2-006CF9B3C4BB}"/>
              </a:ext>
            </a:extLst>
          </p:cNvPr>
          <p:cNvSpPr/>
          <p:nvPr/>
        </p:nvSpPr>
        <p:spPr>
          <a:xfrm>
            <a:off x="3849070" y="3478967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314F27-1793-447D-896D-31B6367C6900}"/>
              </a:ext>
            </a:extLst>
          </p:cNvPr>
          <p:cNvSpPr/>
          <p:nvPr/>
        </p:nvSpPr>
        <p:spPr>
          <a:xfrm>
            <a:off x="4630229" y="3921472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6188714-2E95-4B40-B9BA-B3A3E80A77FD}"/>
              </a:ext>
            </a:extLst>
          </p:cNvPr>
          <p:cNvSpPr/>
          <p:nvPr/>
        </p:nvSpPr>
        <p:spPr>
          <a:xfrm>
            <a:off x="4766310" y="3296457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042744C-2E10-4C94-8265-F19356CE3B16}"/>
              </a:ext>
            </a:extLst>
          </p:cNvPr>
          <p:cNvSpPr/>
          <p:nvPr/>
        </p:nvSpPr>
        <p:spPr>
          <a:xfrm>
            <a:off x="5397005" y="2949160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363A59F-8322-4B10-864B-582FE6EF8E1A}"/>
              </a:ext>
            </a:extLst>
          </p:cNvPr>
          <p:cNvSpPr/>
          <p:nvPr/>
        </p:nvSpPr>
        <p:spPr>
          <a:xfrm>
            <a:off x="2520408" y="4784928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3790B3F-8C83-4FFD-95FC-8EF715C6F072}"/>
              </a:ext>
            </a:extLst>
          </p:cNvPr>
          <p:cNvSpPr/>
          <p:nvPr/>
        </p:nvSpPr>
        <p:spPr>
          <a:xfrm>
            <a:off x="2468506" y="5450964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840F82F-BCC4-4491-B85B-1661F4267758}"/>
              </a:ext>
            </a:extLst>
          </p:cNvPr>
          <p:cNvSpPr/>
          <p:nvPr/>
        </p:nvSpPr>
        <p:spPr>
          <a:xfrm>
            <a:off x="4121766" y="4953599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B24DC2C-0455-42A8-87C9-292D6B506A05}"/>
              </a:ext>
            </a:extLst>
          </p:cNvPr>
          <p:cNvSpPr txBox="1"/>
          <p:nvPr/>
        </p:nvSpPr>
        <p:spPr>
          <a:xfrm>
            <a:off x="793793" y="1457794"/>
            <a:ext cx="141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COS consumption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07F0EDD-35FF-46ED-9800-2E990AA70275}"/>
              </a:ext>
            </a:extLst>
          </p:cNvPr>
          <p:cNvCxnSpPr>
            <a:cxnSpLocks/>
          </p:cNvCxnSpPr>
          <p:nvPr/>
        </p:nvCxnSpPr>
        <p:spPr>
          <a:xfrm flipH="1">
            <a:off x="6964543" y="5859809"/>
            <a:ext cx="4362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18E92460-2894-42F3-B649-E281164EE0E3}"/>
              </a:ext>
            </a:extLst>
          </p:cNvPr>
          <p:cNvSpPr txBox="1"/>
          <p:nvPr/>
        </p:nvSpPr>
        <p:spPr>
          <a:xfrm>
            <a:off x="7409706" y="6033003"/>
            <a:ext cx="348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samples ranked by COS consumption 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4600B72-90F3-4E29-89D7-D2F10190244D}"/>
              </a:ext>
            </a:extLst>
          </p:cNvPr>
          <p:cNvCxnSpPr/>
          <p:nvPr/>
        </p:nvCxnSpPr>
        <p:spPr>
          <a:xfrm>
            <a:off x="8077063" y="5781704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E01DF45-FFF6-4436-93C3-07D445B21CAC}"/>
              </a:ext>
            </a:extLst>
          </p:cNvPr>
          <p:cNvCxnSpPr/>
          <p:nvPr/>
        </p:nvCxnSpPr>
        <p:spPr>
          <a:xfrm>
            <a:off x="9153388" y="5789324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E5FCCA2-27B7-42E1-B2B5-D71B8AE89559}"/>
              </a:ext>
            </a:extLst>
          </p:cNvPr>
          <p:cNvCxnSpPr/>
          <p:nvPr/>
        </p:nvCxnSpPr>
        <p:spPr>
          <a:xfrm>
            <a:off x="10148236" y="5789324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436833E3-E46C-4385-B8EB-E5BD2B9393DB}"/>
              </a:ext>
            </a:extLst>
          </p:cNvPr>
          <p:cNvSpPr txBox="1"/>
          <p:nvPr/>
        </p:nvSpPr>
        <p:spPr>
          <a:xfrm>
            <a:off x="5644128" y="1223101"/>
            <a:ext cx="264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Abundance of microbial class correlated with COS uptake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7432D4C-206F-45A6-87FE-C18D97113B58}"/>
              </a:ext>
            </a:extLst>
          </p:cNvPr>
          <p:cNvCxnSpPr/>
          <p:nvPr/>
        </p:nvCxnSpPr>
        <p:spPr>
          <a:xfrm flipV="1">
            <a:off x="1507652" y="2046817"/>
            <a:ext cx="0" cy="3876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B88667F-4426-41DE-8DBF-D46A9A23E70D}"/>
              </a:ext>
            </a:extLst>
          </p:cNvPr>
          <p:cNvCxnSpPr/>
          <p:nvPr/>
        </p:nvCxnSpPr>
        <p:spPr>
          <a:xfrm flipV="1">
            <a:off x="6956662" y="1990754"/>
            <a:ext cx="0" cy="3876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CABF4B2-52D0-4C70-A20B-9A1F79A37557}"/>
              </a:ext>
            </a:extLst>
          </p:cNvPr>
          <p:cNvGrpSpPr/>
          <p:nvPr/>
        </p:nvGrpSpPr>
        <p:grpSpPr>
          <a:xfrm>
            <a:off x="7321253" y="5254291"/>
            <a:ext cx="88453" cy="97199"/>
            <a:chOff x="8412517" y="3928771"/>
            <a:chExt cx="88453" cy="97199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249428F8-7421-4501-B391-72CA8856AC07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CB29CE3-FABD-4564-B924-7C50B196E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0CD3ED84-51F9-43A1-AB3D-A05E55B763AD}"/>
              </a:ext>
            </a:extLst>
          </p:cNvPr>
          <p:cNvGrpSpPr/>
          <p:nvPr/>
        </p:nvGrpSpPr>
        <p:grpSpPr>
          <a:xfrm>
            <a:off x="7748536" y="4593572"/>
            <a:ext cx="88453" cy="97199"/>
            <a:chOff x="8412517" y="3928771"/>
            <a:chExt cx="88453" cy="97199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73CB000D-990F-49FF-A485-3A5D3B27CEA7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82906A39-F4BA-4866-80D6-331664893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81CFEE28-4638-439F-A976-7C0090CB8F9C}"/>
              </a:ext>
            </a:extLst>
          </p:cNvPr>
          <p:cNvGrpSpPr/>
          <p:nvPr/>
        </p:nvGrpSpPr>
        <p:grpSpPr>
          <a:xfrm>
            <a:off x="8368290" y="4899341"/>
            <a:ext cx="88453" cy="97199"/>
            <a:chOff x="8412517" y="3928771"/>
            <a:chExt cx="88453" cy="97199"/>
          </a:xfrm>
        </p:grpSpPr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4C594ED-6C4B-4A37-8E2E-76EE81EF0F05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0FE8EFCB-CC87-4177-A13D-4837B89E3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C05E6945-E5B1-4EFE-990B-BD3A9B14A9B4}"/>
              </a:ext>
            </a:extLst>
          </p:cNvPr>
          <p:cNvGrpSpPr/>
          <p:nvPr/>
        </p:nvGrpSpPr>
        <p:grpSpPr>
          <a:xfrm>
            <a:off x="8637227" y="4356434"/>
            <a:ext cx="88453" cy="97199"/>
            <a:chOff x="8412517" y="3928771"/>
            <a:chExt cx="88453" cy="97199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77AF5890-1011-42A5-A1E6-89F728C663BF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9E1651C0-4FC9-44F3-B575-9CC694A9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5AA97772-B264-4A0E-A142-33C503E31F6E}"/>
              </a:ext>
            </a:extLst>
          </p:cNvPr>
          <p:cNvGrpSpPr/>
          <p:nvPr/>
        </p:nvGrpSpPr>
        <p:grpSpPr>
          <a:xfrm>
            <a:off x="9371143" y="4519367"/>
            <a:ext cx="88453" cy="97199"/>
            <a:chOff x="8412517" y="3928771"/>
            <a:chExt cx="88453" cy="97199"/>
          </a:xfrm>
        </p:grpSpPr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B08DA765-5A3E-43CA-8EF5-F20EADE42142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CFA40492-13ED-466B-BB9C-ECC7DBB4C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B2509DE-8171-4228-85C1-220DB77CC6C7}"/>
              </a:ext>
            </a:extLst>
          </p:cNvPr>
          <p:cNvGrpSpPr/>
          <p:nvPr/>
        </p:nvGrpSpPr>
        <p:grpSpPr>
          <a:xfrm>
            <a:off x="9730946" y="4031904"/>
            <a:ext cx="88453" cy="97199"/>
            <a:chOff x="8412517" y="3928771"/>
            <a:chExt cx="88453" cy="97199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E9265846-0009-4B63-8A65-F641D1AA0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F63D5270-2BA5-42EB-8805-DE5FCCFE2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ADC16FFD-8F60-4237-A973-5CBD436F0E74}"/>
              </a:ext>
            </a:extLst>
          </p:cNvPr>
          <p:cNvGrpSpPr/>
          <p:nvPr/>
        </p:nvGrpSpPr>
        <p:grpSpPr>
          <a:xfrm>
            <a:off x="10852843" y="3172367"/>
            <a:ext cx="88453" cy="97199"/>
            <a:chOff x="8412517" y="3928771"/>
            <a:chExt cx="88453" cy="97199"/>
          </a:xfrm>
        </p:grpSpPr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8395C1D1-94C0-432A-A258-78E3AB876B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A5334C74-4294-462C-A33E-52830F509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87219A22-F1F4-4300-AABF-0659BCDD8317}"/>
              </a:ext>
            </a:extLst>
          </p:cNvPr>
          <p:cNvGrpSpPr/>
          <p:nvPr/>
        </p:nvGrpSpPr>
        <p:grpSpPr>
          <a:xfrm>
            <a:off x="10438687" y="3705866"/>
            <a:ext cx="88453" cy="97199"/>
            <a:chOff x="8412517" y="3928771"/>
            <a:chExt cx="88453" cy="97199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621C2D91-4925-46C3-B10F-5CD72530E58E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E9A1A47F-732E-4A43-BA54-FC6336C86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007F3C32-37F7-4331-B627-3558E59F2889}"/>
              </a:ext>
            </a:extLst>
          </p:cNvPr>
          <p:cNvGrpSpPr/>
          <p:nvPr/>
        </p:nvGrpSpPr>
        <p:grpSpPr>
          <a:xfrm>
            <a:off x="10852843" y="4080503"/>
            <a:ext cx="88453" cy="97199"/>
            <a:chOff x="8412517" y="3928771"/>
            <a:chExt cx="88453" cy="97199"/>
          </a:xfrm>
        </p:grpSpPr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C93FC6D0-8C79-4420-B4DC-57E07E413D71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9B9A3C6-224D-411F-A99A-39E684E0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53336BFF-E58C-41F8-97BE-F6793CE31F6C}"/>
              </a:ext>
            </a:extLst>
          </p:cNvPr>
          <p:cNvGrpSpPr/>
          <p:nvPr/>
        </p:nvGrpSpPr>
        <p:grpSpPr>
          <a:xfrm>
            <a:off x="10103593" y="3262478"/>
            <a:ext cx="88453" cy="97199"/>
            <a:chOff x="8412517" y="3928771"/>
            <a:chExt cx="88453" cy="97199"/>
          </a:xfrm>
        </p:grpSpPr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D9C90EBD-40E8-4A86-8346-8A45BEE0F9D2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43AAEAA0-A1A9-41D5-AB86-4599C4F45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3351BBE3-7F6C-4F79-8A39-A05A99983277}"/>
              </a:ext>
            </a:extLst>
          </p:cNvPr>
          <p:cNvGrpSpPr/>
          <p:nvPr/>
        </p:nvGrpSpPr>
        <p:grpSpPr>
          <a:xfrm>
            <a:off x="9213251" y="3705865"/>
            <a:ext cx="88453" cy="97199"/>
            <a:chOff x="8412517" y="3928771"/>
            <a:chExt cx="88453" cy="97199"/>
          </a:xfrm>
        </p:grpSpPr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EFE8B236-DB05-4301-9AEC-D0EEF988A640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41741FD2-E764-48C6-AB0D-1DFA6737A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842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9D2CFB-BBE4-40A5-899C-5BF62D998CC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DISCUSSION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083A436-B5A7-4D05-BB37-6DDA62124949}"/>
              </a:ext>
            </a:extLst>
          </p:cNvPr>
          <p:cNvCxnSpPr>
            <a:cxnSpLocks/>
          </p:cNvCxnSpPr>
          <p:nvPr/>
        </p:nvCxnSpPr>
        <p:spPr>
          <a:xfrm flipH="1">
            <a:off x="3770587" y="6012143"/>
            <a:ext cx="4362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94A99B0-CDEC-498E-924C-FBD8D2848628}"/>
              </a:ext>
            </a:extLst>
          </p:cNvPr>
          <p:cNvSpPr txBox="1"/>
          <p:nvPr/>
        </p:nvSpPr>
        <p:spPr>
          <a:xfrm>
            <a:off x="1287513" y="769781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How to read the GLLVM ?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9D3F57-A88A-42BD-B3F5-A334DB53131A}"/>
              </a:ext>
            </a:extLst>
          </p:cNvPr>
          <p:cNvSpPr/>
          <p:nvPr/>
        </p:nvSpPr>
        <p:spPr>
          <a:xfrm>
            <a:off x="4111947" y="5728518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1E5F0E-1DFF-4E62-B9F5-3685E9113B80}"/>
              </a:ext>
            </a:extLst>
          </p:cNvPr>
          <p:cNvSpPr txBox="1"/>
          <p:nvPr/>
        </p:nvSpPr>
        <p:spPr>
          <a:xfrm>
            <a:off x="4215750" y="6185337"/>
            <a:ext cx="3487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Soil samples ranked by COS consumption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0E0003E-9A63-40AD-95DF-5953FDE8DB16}"/>
              </a:ext>
            </a:extLst>
          </p:cNvPr>
          <p:cNvCxnSpPr/>
          <p:nvPr/>
        </p:nvCxnSpPr>
        <p:spPr>
          <a:xfrm>
            <a:off x="4883107" y="5934038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9288837-1AE0-4B7A-96D2-E40C50CBE362}"/>
              </a:ext>
            </a:extLst>
          </p:cNvPr>
          <p:cNvCxnSpPr/>
          <p:nvPr/>
        </p:nvCxnSpPr>
        <p:spPr>
          <a:xfrm>
            <a:off x="5959432" y="5941658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840B2FA-E8AB-417F-83BE-AEE37370654A}"/>
              </a:ext>
            </a:extLst>
          </p:cNvPr>
          <p:cNvCxnSpPr/>
          <p:nvPr/>
        </p:nvCxnSpPr>
        <p:spPr>
          <a:xfrm>
            <a:off x="6954280" y="5941658"/>
            <a:ext cx="0" cy="1549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F25D07D-7316-4278-A7CA-CC1D32470351}"/>
              </a:ext>
            </a:extLst>
          </p:cNvPr>
          <p:cNvSpPr/>
          <p:nvPr/>
        </p:nvSpPr>
        <p:spPr>
          <a:xfrm>
            <a:off x="5427075" y="5206522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8C3C34C-1F91-4711-AF09-6DBD07C2000D}"/>
              </a:ext>
            </a:extLst>
          </p:cNvPr>
          <p:cNvSpPr/>
          <p:nvPr/>
        </p:nvSpPr>
        <p:spPr>
          <a:xfrm>
            <a:off x="5427075" y="4343120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0A4EB45-07AC-4B73-8CEB-AA78189374F3}"/>
              </a:ext>
            </a:extLst>
          </p:cNvPr>
          <p:cNvSpPr/>
          <p:nvPr/>
        </p:nvSpPr>
        <p:spPr>
          <a:xfrm>
            <a:off x="6103277" y="4343120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ED12CA4F-2AFA-4368-B8B2-006CF9B3C4BB}"/>
              </a:ext>
            </a:extLst>
          </p:cNvPr>
          <p:cNvSpPr/>
          <p:nvPr/>
        </p:nvSpPr>
        <p:spPr>
          <a:xfrm>
            <a:off x="6103277" y="3576085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2314F27-1793-447D-896D-31B6367C6900}"/>
              </a:ext>
            </a:extLst>
          </p:cNvPr>
          <p:cNvSpPr/>
          <p:nvPr/>
        </p:nvSpPr>
        <p:spPr>
          <a:xfrm>
            <a:off x="6884436" y="4018590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6188714-2E95-4B40-B9BA-B3A3E80A77FD}"/>
              </a:ext>
            </a:extLst>
          </p:cNvPr>
          <p:cNvSpPr/>
          <p:nvPr/>
        </p:nvSpPr>
        <p:spPr>
          <a:xfrm>
            <a:off x="7020517" y="3393575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042744C-2E10-4C94-8265-F19356CE3B16}"/>
              </a:ext>
            </a:extLst>
          </p:cNvPr>
          <p:cNvSpPr/>
          <p:nvPr/>
        </p:nvSpPr>
        <p:spPr>
          <a:xfrm>
            <a:off x="7651212" y="3046278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363A59F-8322-4B10-864B-582FE6EF8E1A}"/>
              </a:ext>
            </a:extLst>
          </p:cNvPr>
          <p:cNvSpPr/>
          <p:nvPr/>
        </p:nvSpPr>
        <p:spPr>
          <a:xfrm>
            <a:off x="4774615" y="4882046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3790B3F-8C83-4FFD-95FC-8EF715C6F072}"/>
              </a:ext>
            </a:extLst>
          </p:cNvPr>
          <p:cNvSpPr/>
          <p:nvPr/>
        </p:nvSpPr>
        <p:spPr>
          <a:xfrm>
            <a:off x="4722713" y="5548082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840F82F-BCC4-4491-B85B-1661F4267758}"/>
              </a:ext>
            </a:extLst>
          </p:cNvPr>
          <p:cNvSpPr/>
          <p:nvPr/>
        </p:nvSpPr>
        <p:spPr>
          <a:xfrm>
            <a:off x="6375973" y="5050717"/>
            <a:ext cx="103803" cy="11043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B24DC2C-0455-42A8-87C9-292D6B506A05}"/>
              </a:ext>
            </a:extLst>
          </p:cNvPr>
          <p:cNvSpPr txBox="1"/>
          <p:nvPr/>
        </p:nvSpPr>
        <p:spPr>
          <a:xfrm>
            <a:off x="3048000" y="1554912"/>
            <a:ext cx="141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COS consumption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36833E3-E46C-4385-B8EB-E5BD2B9393DB}"/>
              </a:ext>
            </a:extLst>
          </p:cNvPr>
          <p:cNvSpPr txBox="1"/>
          <p:nvPr/>
        </p:nvSpPr>
        <p:spPr>
          <a:xfrm>
            <a:off x="6675516" y="1366404"/>
            <a:ext cx="264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Abundance of microbial class correlated with COS uptake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7432D4C-206F-45A6-87FE-C18D97113B58}"/>
              </a:ext>
            </a:extLst>
          </p:cNvPr>
          <p:cNvCxnSpPr/>
          <p:nvPr/>
        </p:nvCxnSpPr>
        <p:spPr>
          <a:xfrm flipV="1">
            <a:off x="3761859" y="2143935"/>
            <a:ext cx="0" cy="3876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CABF4B2-52D0-4C70-A20B-9A1F79A37557}"/>
              </a:ext>
            </a:extLst>
          </p:cNvPr>
          <p:cNvGrpSpPr/>
          <p:nvPr/>
        </p:nvGrpSpPr>
        <p:grpSpPr>
          <a:xfrm>
            <a:off x="4121250" y="5232519"/>
            <a:ext cx="88453" cy="97199"/>
            <a:chOff x="8412517" y="3928771"/>
            <a:chExt cx="88453" cy="97199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249428F8-7421-4501-B391-72CA8856AC07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ECB29CE3-FABD-4564-B924-7C50B196E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0CD3ED84-51F9-43A1-AB3D-A05E55B763AD}"/>
              </a:ext>
            </a:extLst>
          </p:cNvPr>
          <p:cNvGrpSpPr/>
          <p:nvPr/>
        </p:nvGrpSpPr>
        <p:grpSpPr>
          <a:xfrm>
            <a:off x="4548533" y="4571800"/>
            <a:ext cx="88453" cy="97199"/>
            <a:chOff x="8412517" y="3928771"/>
            <a:chExt cx="88453" cy="97199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73CB000D-990F-49FF-A485-3A5D3B27CEA7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82906A39-F4BA-4866-80D6-331664893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81CFEE28-4638-439F-A976-7C0090CB8F9C}"/>
              </a:ext>
            </a:extLst>
          </p:cNvPr>
          <p:cNvGrpSpPr/>
          <p:nvPr/>
        </p:nvGrpSpPr>
        <p:grpSpPr>
          <a:xfrm>
            <a:off x="5168287" y="4877569"/>
            <a:ext cx="88453" cy="97199"/>
            <a:chOff x="8412517" y="3928771"/>
            <a:chExt cx="88453" cy="97199"/>
          </a:xfrm>
        </p:grpSpPr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A4C594ED-6C4B-4A37-8E2E-76EE81EF0F05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0FE8EFCB-CC87-4177-A13D-4837B89E3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C05E6945-E5B1-4EFE-990B-BD3A9B14A9B4}"/>
              </a:ext>
            </a:extLst>
          </p:cNvPr>
          <p:cNvGrpSpPr/>
          <p:nvPr/>
        </p:nvGrpSpPr>
        <p:grpSpPr>
          <a:xfrm>
            <a:off x="5437224" y="4334662"/>
            <a:ext cx="88453" cy="97199"/>
            <a:chOff x="8412517" y="3928771"/>
            <a:chExt cx="88453" cy="97199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77AF5890-1011-42A5-A1E6-89F728C663BF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9E1651C0-4FC9-44F3-B575-9CC694A9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5AA97772-B264-4A0E-A142-33C503E31F6E}"/>
              </a:ext>
            </a:extLst>
          </p:cNvPr>
          <p:cNvGrpSpPr/>
          <p:nvPr/>
        </p:nvGrpSpPr>
        <p:grpSpPr>
          <a:xfrm>
            <a:off x="6171140" y="4497595"/>
            <a:ext cx="88453" cy="97199"/>
            <a:chOff x="8412517" y="3928771"/>
            <a:chExt cx="88453" cy="97199"/>
          </a:xfrm>
        </p:grpSpPr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B08DA765-5A3E-43CA-8EF5-F20EADE42142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CFA40492-13ED-466B-BB9C-ECC7DBB4C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B2509DE-8171-4228-85C1-220DB77CC6C7}"/>
              </a:ext>
            </a:extLst>
          </p:cNvPr>
          <p:cNvGrpSpPr/>
          <p:nvPr/>
        </p:nvGrpSpPr>
        <p:grpSpPr>
          <a:xfrm>
            <a:off x="6530943" y="4010132"/>
            <a:ext cx="88453" cy="97199"/>
            <a:chOff x="8412517" y="3928771"/>
            <a:chExt cx="88453" cy="97199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E9265846-0009-4B63-8A65-F641D1AA0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F63D5270-2BA5-42EB-8805-DE5FCCFE2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ADC16FFD-8F60-4237-A973-5CBD436F0E74}"/>
              </a:ext>
            </a:extLst>
          </p:cNvPr>
          <p:cNvGrpSpPr/>
          <p:nvPr/>
        </p:nvGrpSpPr>
        <p:grpSpPr>
          <a:xfrm>
            <a:off x="7652840" y="3150595"/>
            <a:ext cx="88453" cy="97199"/>
            <a:chOff x="8412517" y="3928771"/>
            <a:chExt cx="88453" cy="97199"/>
          </a:xfrm>
        </p:grpSpPr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8395C1D1-94C0-432A-A258-78E3AB876B86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A5334C74-4294-462C-A33E-52830F509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87219A22-F1F4-4300-AABF-0659BCDD8317}"/>
              </a:ext>
            </a:extLst>
          </p:cNvPr>
          <p:cNvGrpSpPr/>
          <p:nvPr/>
        </p:nvGrpSpPr>
        <p:grpSpPr>
          <a:xfrm>
            <a:off x="7238684" y="3684094"/>
            <a:ext cx="88453" cy="97199"/>
            <a:chOff x="8412517" y="3928771"/>
            <a:chExt cx="88453" cy="97199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621C2D91-4925-46C3-B10F-5CD72530E58E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E9A1A47F-732E-4A43-BA54-FC6336C86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007F3C32-37F7-4331-B627-3558E59F2889}"/>
              </a:ext>
            </a:extLst>
          </p:cNvPr>
          <p:cNvGrpSpPr/>
          <p:nvPr/>
        </p:nvGrpSpPr>
        <p:grpSpPr>
          <a:xfrm>
            <a:off x="7652840" y="4058731"/>
            <a:ext cx="88453" cy="97199"/>
            <a:chOff x="8412517" y="3928771"/>
            <a:chExt cx="88453" cy="97199"/>
          </a:xfrm>
        </p:grpSpPr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C93FC6D0-8C79-4420-B4DC-57E07E413D71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9B9A3C6-224D-411F-A99A-39E684E0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53336BFF-E58C-41F8-97BE-F6793CE31F6C}"/>
              </a:ext>
            </a:extLst>
          </p:cNvPr>
          <p:cNvGrpSpPr/>
          <p:nvPr/>
        </p:nvGrpSpPr>
        <p:grpSpPr>
          <a:xfrm>
            <a:off x="6903590" y="3240706"/>
            <a:ext cx="88453" cy="97199"/>
            <a:chOff x="8412517" y="3928771"/>
            <a:chExt cx="88453" cy="97199"/>
          </a:xfrm>
        </p:grpSpPr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D9C90EBD-40E8-4A86-8346-8A45BEE0F9D2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43AAEAA0-A1A9-41D5-AB86-4599C4F45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3351BBE3-7F6C-4F79-8A39-A05A99983277}"/>
              </a:ext>
            </a:extLst>
          </p:cNvPr>
          <p:cNvGrpSpPr/>
          <p:nvPr/>
        </p:nvGrpSpPr>
        <p:grpSpPr>
          <a:xfrm>
            <a:off x="6013248" y="3684093"/>
            <a:ext cx="88453" cy="97199"/>
            <a:chOff x="8412517" y="3928771"/>
            <a:chExt cx="88453" cy="97199"/>
          </a:xfrm>
        </p:grpSpPr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EFE8B236-DB05-4301-9AEC-D0EEF988A640}"/>
                </a:ext>
              </a:extLst>
            </p:cNvPr>
            <p:cNvCxnSpPr>
              <a:cxnSpLocks/>
            </p:cNvCxnSpPr>
            <p:nvPr/>
          </p:nvCxnSpPr>
          <p:spPr>
            <a:xfrm>
              <a:off x="8412517" y="3928771"/>
              <a:ext cx="88453" cy="97199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41741FD2-E764-48C6-AB0D-1DFA6737A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2517" y="3928772"/>
              <a:ext cx="88453" cy="97198"/>
            </a:xfrm>
            <a:prstGeom prst="line">
              <a:avLst/>
            </a:prstGeom>
            <a:ln w="190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62386EE7-5C03-45AC-8B88-DCA14D0D6E6D}"/>
              </a:ext>
            </a:extLst>
          </p:cNvPr>
          <p:cNvCxnSpPr/>
          <p:nvPr/>
        </p:nvCxnSpPr>
        <p:spPr>
          <a:xfrm flipV="1">
            <a:off x="8117681" y="2120714"/>
            <a:ext cx="0" cy="3876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85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319C73C-D88E-4F22-97F1-197563B81B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3333" r="1965" b="6349"/>
          <a:stretch/>
        </p:blipFill>
        <p:spPr>
          <a:xfrm>
            <a:off x="244843" y="1345580"/>
            <a:ext cx="9726472" cy="51819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9D2CFB-BBE4-40A5-899C-5BF62D998CC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DISCUSSION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7162800" y="5579095"/>
            <a:ext cx="280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Community composition for bacteria across the different soil types and light treatments.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909861B-0028-41C8-907F-F85688E1E771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07D0BD-9770-4B96-B3F5-932367FA1CD7}"/>
              </a:ext>
            </a:extLst>
          </p:cNvPr>
          <p:cNvSpPr txBox="1"/>
          <p:nvPr/>
        </p:nvSpPr>
        <p:spPr>
          <a:xfrm>
            <a:off x="3004457" y="715784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Bacterial community composition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675351E-72D0-4821-A98B-7A52C6832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7310">
            <a:off x="8911424" y="1406827"/>
            <a:ext cx="933129" cy="51516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51A295-C6F3-4A30-98BD-BA9B66767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5207">
            <a:off x="302210" y="1713006"/>
            <a:ext cx="933129" cy="4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8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011EAF-6EC5-4B6C-BA82-034A053863E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9D2CFB-BBE4-40A5-899C-5BF62D998CCA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DISCUSSION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55334A-921D-415A-A350-6BFF99CF7C66}"/>
              </a:ext>
            </a:extLst>
          </p:cNvPr>
          <p:cNvSpPr txBox="1"/>
          <p:nvPr/>
        </p:nvSpPr>
        <p:spPr>
          <a:xfrm>
            <a:off x="9220198" y="5626056"/>
            <a:ext cx="2461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Community composition for fungi across the different soil types and light treatments.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DFE94F1-67C4-4D14-B734-4F5DE7595735}"/>
              </a:ext>
            </a:extLst>
          </p:cNvPr>
          <p:cNvSpPr txBox="1"/>
          <p:nvPr/>
        </p:nvSpPr>
        <p:spPr>
          <a:xfrm>
            <a:off x="475689" y="592674"/>
            <a:ext cx="15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Results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91C5A37-8CA8-4E21-BCEE-1F9F7D3AF469}"/>
              </a:ext>
            </a:extLst>
          </p:cNvPr>
          <p:cNvSpPr txBox="1"/>
          <p:nvPr/>
        </p:nvSpPr>
        <p:spPr>
          <a:xfrm>
            <a:off x="3004457" y="715784"/>
            <a:ext cx="533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Fungal community composition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016ABB1-C091-489B-BF38-8BA671DEE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2698" r="6786" b="6349"/>
          <a:stretch/>
        </p:blipFill>
        <p:spPr>
          <a:xfrm>
            <a:off x="348339" y="1345580"/>
            <a:ext cx="8795659" cy="511147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C5DB737-B29F-47BB-81F7-0BDAF8494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30484">
            <a:off x="471603" y="1177449"/>
            <a:ext cx="493298" cy="67417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ED0F65E-EE72-4DF8-906F-5C73C4BD3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6" b="95772" l="8000" r="96000">
                        <a14:foregroundMark x1="8222" y1="34797" x2="8222" y2="34797"/>
                        <a14:foregroundMark x1="46889" y1="9268" x2="46889" y2="9268"/>
                        <a14:foregroundMark x1="96000" y1="31382" x2="96000" y2="31382"/>
                        <a14:foregroundMark x1="53556" y1="92033" x2="53556" y2="92033"/>
                        <a14:foregroundMark x1="52667" y1="95772" x2="52667" y2="95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5629">
            <a:off x="7719578" y="1105371"/>
            <a:ext cx="687415" cy="9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816149-7F59-47D9-9D28-D9252E1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7" y="1972128"/>
            <a:ext cx="4468586" cy="44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61C7460-6EC0-4E59-AC02-F81827642379}"/>
              </a:ext>
            </a:extLst>
          </p:cNvPr>
          <p:cNvSpPr/>
          <p:nvPr/>
        </p:nvSpPr>
        <p:spPr>
          <a:xfrm>
            <a:off x="1868672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7B5841F-57AA-44D2-A7BE-D1396665F5AF}"/>
              </a:ext>
            </a:extLst>
          </p:cNvPr>
          <p:cNvCxnSpPr/>
          <p:nvPr/>
        </p:nvCxnSpPr>
        <p:spPr>
          <a:xfrm>
            <a:off x="1943100" y="5010593"/>
            <a:ext cx="114300" cy="140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ZoneTexte 286">
            <a:extLst>
              <a:ext uri="{FF2B5EF4-FFF2-40B4-BE49-F238E27FC236}">
                <a16:creationId xmlns:a16="http://schemas.microsoft.com/office/drawing/2014/main" id="{82CC9B42-4033-426C-8D77-F89E2C40928F}"/>
              </a:ext>
            </a:extLst>
          </p:cNvPr>
          <p:cNvSpPr txBox="1"/>
          <p:nvPr/>
        </p:nvSpPr>
        <p:spPr>
          <a:xfrm>
            <a:off x="1523999" y="5151120"/>
            <a:ext cx="13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LB</a:t>
            </a:r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ACD322E7-6428-4C2E-B183-CEA3C2FDBD9B}"/>
              </a:ext>
            </a:extLst>
          </p:cNvPr>
          <p:cNvSpPr/>
          <p:nvPr/>
        </p:nvSpPr>
        <p:spPr>
          <a:xfrm>
            <a:off x="2645912" y="3354572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7B7ED739-8A4F-442F-9575-FDE1F115ADE0}"/>
              </a:ext>
            </a:extLst>
          </p:cNvPr>
          <p:cNvCxnSpPr>
            <a:cxnSpLocks/>
          </p:cNvCxnSpPr>
          <p:nvPr/>
        </p:nvCxnSpPr>
        <p:spPr>
          <a:xfrm flipV="1">
            <a:off x="2744563" y="3162740"/>
            <a:ext cx="173626" cy="1727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ZoneTexte 289">
            <a:extLst>
              <a:ext uri="{FF2B5EF4-FFF2-40B4-BE49-F238E27FC236}">
                <a16:creationId xmlns:a16="http://schemas.microsoft.com/office/drawing/2014/main" id="{937C39A7-B863-4BDE-936D-DD7029BE6E96}"/>
              </a:ext>
            </a:extLst>
          </p:cNvPr>
          <p:cNvSpPr txBox="1"/>
          <p:nvPr/>
        </p:nvSpPr>
        <p:spPr>
          <a:xfrm>
            <a:off x="2860768" y="287598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DBZ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5684DD76-96E8-4E59-AFA3-54CDDAA84A15}"/>
              </a:ext>
            </a:extLst>
          </p:cNvPr>
          <p:cNvSpPr/>
          <p:nvPr/>
        </p:nvSpPr>
        <p:spPr>
          <a:xfrm>
            <a:off x="2716874" y="3429001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Connecteur droit 291">
            <a:extLst>
              <a:ext uri="{FF2B5EF4-FFF2-40B4-BE49-F238E27FC236}">
                <a16:creationId xmlns:a16="http://schemas.microsoft.com/office/drawing/2014/main" id="{D4F645C2-7A3D-4F37-B9A0-D8C0C6671371}"/>
              </a:ext>
            </a:extLst>
          </p:cNvPr>
          <p:cNvCxnSpPr>
            <a:cxnSpLocks/>
          </p:cNvCxnSpPr>
          <p:nvPr/>
        </p:nvCxnSpPr>
        <p:spPr>
          <a:xfrm>
            <a:off x="2800632" y="3545700"/>
            <a:ext cx="232400" cy="1534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3" name="ZoneTexte 292">
            <a:extLst>
              <a:ext uri="{FF2B5EF4-FFF2-40B4-BE49-F238E27FC236}">
                <a16:creationId xmlns:a16="http://schemas.microsoft.com/office/drawing/2014/main" id="{C18520A8-2913-47A0-8CB3-0EA91A8D277D}"/>
              </a:ext>
            </a:extLst>
          </p:cNvPr>
          <p:cNvSpPr txBox="1"/>
          <p:nvPr/>
        </p:nvSpPr>
        <p:spPr>
          <a:xfrm>
            <a:off x="2898215" y="364055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LG</a:t>
            </a:r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D52C9129-E3B5-4548-B7A5-67D762DF50C3}"/>
              </a:ext>
            </a:extLst>
          </p:cNvPr>
          <p:cNvSpPr/>
          <p:nvPr/>
        </p:nvSpPr>
        <p:spPr>
          <a:xfrm>
            <a:off x="2036578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90B3D301-547F-41A3-8E6A-3A54578C7A3C}"/>
              </a:ext>
            </a:extLst>
          </p:cNvPr>
          <p:cNvCxnSpPr>
            <a:cxnSpLocks/>
          </p:cNvCxnSpPr>
          <p:nvPr/>
        </p:nvCxnSpPr>
        <p:spPr>
          <a:xfrm>
            <a:off x="2133328" y="4975594"/>
            <a:ext cx="24819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6A230344-E798-44E6-B2AB-41F8EE41B51B}"/>
              </a:ext>
            </a:extLst>
          </p:cNvPr>
          <p:cNvSpPr txBox="1"/>
          <p:nvPr/>
        </p:nvSpPr>
        <p:spPr>
          <a:xfrm>
            <a:off x="2349273" y="4798547"/>
            <a:ext cx="4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TL</a:t>
            </a:r>
          </a:p>
        </p:txBody>
      </p:sp>
      <p:pic>
        <p:nvPicPr>
          <p:cNvPr id="1028" name="Picture 4" descr="Crop, farm, field, land, plow, plowing, tractor icon">
            <a:extLst>
              <a:ext uri="{FF2B5EF4-FFF2-40B4-BE49-F238E27FC236}">
                <a16:creationId xmlns:a16="http://schemas.microsoft.com/office/drawing/2014/main" id="{A25FA2B2-ACFA-449C-9AF6-06CC58F9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59" y="3151764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e tree icon - Free Filled Outline Icons">
            <a:extLst>
              <a:ext uri="{FF2B5EF4-FFF2-40B4-BE49-F238E27FC236}">
                <a16:creationId xmlns:a16="http://schemas.microsoft.com/office/drawing/2014/main" id="{7C0899C8-6803-494B-9478-FA6CF976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96" y="5061910"/>
            <a:ext cx="402464" cy="4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88750E06-0FC3-42CC-B359-09B45391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85" y="4584620"/>
            <a:ext cx="741655" cy="7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ZoneTexte 296">
            <a:extLst>
              <a:ext uri="{FF2B5EF4-FFF2-40B4-BE49-F238E27FC236}">
                <a16:creationId xmlns:a16="http://schemas.microsoft.com/office/drawing/2014/main" id="{BF5E2E43-2518-4E90-9467-DCFCB03FED60}"/>
              </a:ext>
            </a:extLst>
          </p:cNvPr>
          <p:cNvSpPr txBox="1"/>
          <p:nvPr/>
        </p:nvSpPr>
        <p:spPr>
          <a:xfrm>
            <a:off x="4477279" y="1517223"/>
            <a:ext cx="407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For each soil : </a:t>
            </a:r>
          </a:p>
        </p:txBody>
      </p:sp>
      <p:sp>
        <p:nvSpPr>
          <p:cNvPr id="299" name="ZoneTexte 298">
            <a:extLst>
              <a:ext uri="{FF2B5EF4-FFF2-40B4-BE49-F238E27FC236}">
                <a16:creationId xmlns:a16="http://schemas.microsoft.com/office/drawing/2014/main" id="{83FC2C84-7A1D-4641-868B-C582DE7A3B68}"/>
              </a:ext>
            </a:extLst>
          </p:cNvPr>
          <p:cNvSpPr txBox="1"/>
          <p:nvPr/>
        </p:nvSpPr>
        <p:spPr>
          <a:xfrm>
            <a:off x="8402582" y="1415945"/>
            <a:ext cx="187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6</a:t>
            </a:r>
          </a:p>
        </p:txBody>
      </p:sp>
      <p:sp>
        <p:nvSpPr>
          <p:cNvPr id="300" name="ZoneTexte 299">
            <a:extLst>
              <a:ext uri="{FF2B5EF4-FFF2-40B4-BE49-F238E27FC236}">
                <a16:creationId xmlns:a16="http://schemas.microsoft.com/office/drawing/2014/main" id="{7927CEB5-E0AE-4EE6-8516-AAA3305075A6}"/>
              </a:ext>
            </a:extLst>
          </p:cNvPr>
          <p:cNvSpPr txBox="1"/>
          <p:nvPr/>
        </p:nvSpPr>
        <p:spPr>
          <a:xfrm>
            <a:off x="-95548" y="739973"/>
            <a:ext cx="345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Soil sampling</a:t>
            </a:r>
          </a:p>
        </p:txBody>
      </p:sp>
      <p:pic>
        <p:nvPicPr>
          <p:cNvPr id="24" name="Image 23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1908ABFD-D19D-4596-8F20-C4E1DE70B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20" y="694162"/>
            <a:ext cx="1208123" cy="2013537"/>
          </a:xfrm>
          <a:prstGeom prst="rect">
            <a:avLst/>
          </a:prstGeom>
        </p:spPr>
      </p:pic>
      <p:sp>
        <p:nvSpPr>
          <p:cNvPr id="315" name="ZoneTexte 314">
            <a:extLst>
              <a:ext uri="{FF2B5EF4-FFF2-40B4-BE49-F238E27FC236}">
                <a16:creationId xmlns:a16="http://schemas.microsoft.com/office/drawing/2014/main" id="{AD800B9D-77F6-4866-9BE7-98FAFE97B21D}"/>
              </a:ext>
            </a:extLst>
          </p:cNvPr>
          <p:cNvSpPr txBox="1"/>
          <p:nvPr/>
        </p:nvSpPr>
        <p:spPr>
          <a:xfrm>
            <a:off x="-65540" y="1563890"/>
            <a:ext cx="3428879" cy="34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Location of the 4 sampling sites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BC1793-BF32-4FC7-9669-9ACBEE76D5DB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9147623-FD09-4EF4-ADF7-861A332F71A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4974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816149-7F59-47D9-9D28-D9252E1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7" y="1972128"/>
            <a:ext cx="4468586" cy="44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61C7460-6EC0-4E59-AC02-F81827642379}"/>
              </a:ext>
            </a:extLst>
          </p:cNvPr>
          <p:cNvSpPr/>
          <p:nvPr/>
        </p:nvSpPr>
        <p:spPr>
          <a:xfrm>
            <a:off x="1868672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7B5841F-57AA-44D2-A7BE-D1396665F5AF}"/>
              </a:ext>
            </a:extLst>
          </p:cNvPr>
          <p:cNvCxnSpPr/>
          <p:nvPr/>
        </p:nvCxnSpPr>
        <p:spPr>
          <a:xfrm>
            <a:off x="1943100" y="5010593"/>
            <a:ext cx="114300" cy="140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ZoneTexte 286">
            <a:extLst>
              <a:ext uri="{FF2B5EF4-FFF2-40B4-BE49-F238E27FC236}">
                <a16:creationId xmlns:a16="http://schemas.microsoft.com/office/drawing/2014/main" id="{82CC9B42-4033-426C-8D77-F89E2C40928F}"/>
              </a:ext>
            </a:extLst>
          </p:cNvPr>
          <p:cNvSpPr txBox="1"/>
          <p:nvPr/>
        </p:nvSpPr>
        <p:spPr>
          <a:xfrm>
            <a:off x="1523999" y="5151120"/>
            <a:ext cx="13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LB</a:t>
            </a:r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ACD322E7-6428-4C2E-B183-CEA3C2FDBD9B}"/>
              </a:ext>
            </a:extLst>
          </p:cNvPr>
          <p:cNvSpPr/>
          <p:nvPr/>
        </p:nvSpPr>
        <p:spPr>
          <a:xfrm>
            <a:off x="2645912" y="3354572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7B7ED739-8A4F-442F-9575-FDE1F115ADE0}"/>
              </a:ext>
            </a:extLst>
          </p:cNvPr>
          <p:cNvCxnSpPr>
            <a:cxnSpLocks/>
          </p:cNvCxnSpPr>
          <p:nvPr/>
        </p:nvCxnSpPr>
        <p:spPr>
          <a:xfrm flipV="1">
            <a:off x="2744563" y="3162740"/>
            <a:ext cx="173626" cy="1727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ZoneTexte 289">
            <a:extLst>
              <a:ext uri="{FF2B5EF4-FFF2-40B4-BE49-F238E27FC236}">
                <a16:creationId xmlns:a16="http://schemas.microsoft.com/office/drawing/2014/main" id="{937C39A7-B863-4BDE-936D-DD7029BE6E96}"/>
              </a:ext>
            </a:extLst>
          </p:cNvPr>
          <p:cNvSpPr txBox="1"/>
          <p:nvPr/>
        </p:nvSpPr>
        <p:spPr>
          <a:xfrm>
            <a:off x="2860768" y="287598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DBZ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5684DD76-96E8-4E59-AFA3-54CDDAA84A15}"/>
              </a:ext>
            </a:extLst>
          </p:cNvPr>
          <p:cNvSpPr/>
          <p:nvPr/>
        </p:nvSpPr>
        <p:spPr>
          <a:xfrm>
            <a:off x="2716874" y="3429001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Connecteur droit 291">
            <a:extLst>
              <a:ext uri="{FF2B5EF4-FFF2-40B4-BE49-F238E27FC236}">
                <a16:creationId xmlns:a16="http://schemas.microsoft.com/office/drawing/2014/main" id="{D4F645C2-7A3D-4F37-B9A0-D8C0C6671371}"/>
              </a:ext>
            </a:extLst>
          </p:cNvPr>
          <p:cNvCxnSpPr>
            <a:cxnSpLocks/>
          </p:cNvCxnSpPr>
          <p:nvPr/>
        </p:nvCxnSpPr>
        <p:spPr>
          <a:xfrm>
            <a:off x="2800632" y="3545700"/>
            <a:ext cx="232400" cy="1534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3" name="ZoneTexte 292">
            <a:extLst>
              <a:ext uri="{FF2B5EF4-FFF2-40B4-BE49-F238E27FC236}">
                <a16:creationId xmlns:a16="http://schemas.microsoft.com/office/drawing/2014/main" id="{C18520A8-2913-47A0-8CB3-0EA91A8D277D}"/>
              </a:ext>
            </a:extLst>
          </p:cNvPr>
          <p:cNvSpPr txBox="1"/>
          <p:nvPr/>
        </p:nvSpPr>
        <p:spPr>
          <a:xfrm>
            <a:off x="2898215" y="364055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LG</a:t>
            </a:r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D52C9129-E3B5-4548-B7A5-67D762DF50C3}"/>
              </a:ext>
            </a:extLst>
          </p:cNvPr>
          <p:cNvSpPr/>
          <p:nvPr/>
        </p:nvSpPr>
        <p:spPr>
          <a:xfrm>
            <a:off x="2036578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90B3D301-547F-41A3-8E6A-3A54578C7A3C}"/>
              </a:ext>
            </a:extLst>
          </p:cNvPr>
          <p:cNvCxnSpPr>
            <a:cxnSpLocks/>
          </p:cNvCxnSpPr>
          <p:nvPr/>
        </p:nvCxnSpPr>
        <p:spPr>
          <a:xfrm>
            <a:off x="2133328" y="4975594"/>
            <a:ext cx="24819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6A230344-E798-44E6-B2AB-41F8EE41B51B}"/>
              </a:ext>
            </a:extLst>
          </p:cNvPr>
          <p:cNvSpPr txBox="1"/>
          <p:nvPr/>
        </p:nvSpPr>
        <p:spPr>
          <a:xfrm>
            <a:off x="2349273" y="4798547"/>
            <a:ext cx="4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TL</a:t>
            </a:r>
          </a:p>
        </p:txBody>
      </p:sp>
      <p:pic>
        <p:nvPicPr>
          <p:cNvPr id="1028" name="Picture 4" descr="Crop, farm, field, land, plow, plowing, tractor icon">
            <a:extLst>
              <a:ext uri="{FF2B5EF4-FFF2-40B4-BE49-F238E27FC236}">
                <a16:creationId xmlns:a16="http://schemas.microsoft.com/office/drawing/2014/main" id="{A25FA2B2-ACFA-449C-9AF6-06CC58F9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59" y="3151764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e tree icon - Free Filled Outline Icons">
            <a:extLst>
              <a:ext uri="{FF2B5EF4-FFF2-40B4-BE49-F238E27FC236}">
                <a16:creationId xmlns:a16="http://schemas.microsoft.com/office/drawing/2014/main" id="{7C0899C8-6803-494B-9478-FA6CF976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96" y="5061910"/>
            <a:ext cx="402464" cy="4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88750E06-0FC3-42CC-B359-09B45391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85" y="4584620"/>
            <a:ext cx="741655" cy="7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ZoneTexte 296">
            <a:extLst>
              <a:ext uri="{FF2B5EF4-FFF2-40B4-BE49-F238E27FC236}">
                <a16:creationId xmlns:a16="http://schemas.microsoft.com/office/drawing/2014/main" id="{BF5E2E43-2518-4E90-9467-DCFCB03FED60}"/>
              </a:ext>
            </a:extLst>
          </p:cNvPr>
          <p:cNvSpPr txBox="1"/>
          <p:nvPr/>
        </p:nvSpPr>
        <p:spPr>
          <a:xfrm>
            <a:off x="4477279" y="1517223"/>
            <a:ext cx="407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For each soil : </a:t>
            </a:r>
          </a:p>
        </p:txBody>
      </p:sp>
      <p:sp>
        <p:nvSpPr>
          <p:cNvPr id="299" name="ZoneTexte 298">
            <a:extLst>
              <a:ext uri="{FF2B5EF4-FFF2-40B4-BE49-F238E27FC236}">
                <a16:creationId xmlns:a16="http://schemas.microsoft.com/office/drawing/2014/main" id="{83FC2C84-7A1D-4641-868B-C582DE7A3B68}"/>
              </a:ext>
            </a:extLst>
          </p:cNvPr>
          <p:cNvSpPr txBox="1"/>
          <p:nvPr/>
        </p:nvSpPr>
        <p:spPr>
          <a:xfrm>
            <a:off x="8402582" y="1415945"/>
            <a:ext cx="187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6</a:t>
            </a:r>
          </a:p>
        </p:txBody>
      </p:sp>
      <p:sp>
        <p:nvSpPr>
          <p:cNvPr id="300" name="ZoneTexte 299">
            <a:extLst>
              <a:ext uri="{FF2B5EF4-FFF2-40B4-BE49-F238E27FC236}">
                <a16:creationId xmlns:a16="http://schemas.microsoft.com/office/drawing/2014/main" id="{7927CEB5-E0AE-4EE6-8516-AAA3305075A6}"/>
              </a:ext>
            </a:extLst>
          </p:cNvPr>
          <p:cNvSpPr txBox="1"/>
          <p:nvPr/>
        </p:nvSpPr>
        <p:spPr>
          <a:xfrm>
            <a:off x="-95548" y="739973"/>
            <a:ext cx="345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Soil sampling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68FA6BB-78C0-46A7-9048-883AFF7CF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2412" y="3835165"/>
            <a:ext cx="755958" cy="1163850"/>
          </a:xfrm>
          <a:prstGeom prst="rect">
            <a:avLst/>
          </a:prstGeom>
        </p:spPr>
      </p:pic>
      <p:pic>
        <p:nvPicPr>
          <p:cNvPr id="24" name="Image 23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1908ABFD-D19D-4596-8F20-C4E1DE70B3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20" y="694162"/>
            <a:ext cx="1208123" cy="2013537"/>
          </a:xfrm>
          <a:prstGeom prst="rect">
            <a:avLst/>
          </a:prstGeom>
        </p:spPr>
      </p:pic>
      <p:pic>
        <p:nvPicPr>
          <p:cNvPr id="301" name="Image 300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A26FC8B3-8553-4161-910E-9D85AD8B3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61" y="5437599"/>
            <a:ext cx="755958" cy="1259930"/>
          </a:xfrm>
          <a:prstGeom prst="rect">
            <a:avLst/>
          </a:prstGeom>
        </p:spPr>
      </p:pic>
      <p:pic>
        <p:nvPicPr>
          <p:cNvPr id="303" name="Image 302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F6A2712F-BF7E-4DFA-83E4-D7089D86E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29" y="5435799"/>
            <a:ext cx="755958" cy="1259930"/>
          </a:xfrm>
          <a:prstGeom prst="rect">
            <a:avLst/>
          </a:prstGeom>
        </p:spPr>
      </p:pic>
      <p:pic>
        <p:nvPicPr>
          <p:cNvPr id="304" name="Image 303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4CE9FFEF-47A9-4BE8-9825-612D48BAD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75" y="5445324"/>
            <a:ext cx="755958" cy="12599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6AA0F7-921C-4807-8103-6BD08D56651A}"/>
              </a:ext>
            </a:extLst>
          </p:cNvPr>
          <p:cNvSpPr/>
          <p:nvPr/>
        </p:nvSpPr>
        <p:spPr>
          <a:xfrm>
            <a:off x="5114925" y="3706236"/>
            <a:ext cx="3000375" cy="3018068"/>
          </a:xfrm>
          <a:prstGeom prst="rect">
            <a:avLst/>
          </a:prstGeom>
          <a:solidFill>
            <a:schemeClr val="accent4">
              <a:alpha val="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6A8A9A-A13B-4A7C-870B-B5D4D7B5054D}"/>
              </a:ext>
            </a:extLst>
          </p:cNvPr>
          <p:cNvCxnSpPr/>
          <p:nvPr/>
        </p:nvCxnSpPr>
        <p:spPr>
          <a:xfrm flipH="1">
            <a:off x="6615112" y="2707699"/>
            <a:ext cx="1004887" cy="795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ZoneTexte 314">
            <a:extLst>
              <a:ext uri="{FF2B5EF4-FFF2-40B4-BE49-F238E27FC236}">
                <a16:creationId xmlns:a16="http://schemas.microsoft.com/office/drawing/2014/main" id="{AD800B9D-77F6-4866-9BE7-98FAFE97B21D}"/>
              </a:ext>
            </a:extLst>
          </p:cNvPr>
          <p:cNvSpPr txBox="1"/>
          <p:nvPr/>
        </p:nvSpPr>
        <p:spPr>
          <a:xfrm>
            <a:off x="-65540" y="1563890"/>
            <a:ext cx="3428879" cy="34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Location of the 4 sampling sites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86E700-DA5B-46E2-8CB3-9CE42155B90B}"/>
              </a:ext>
            </a:extLst>
          </p:cNvPr>
          <p:cNvGrpSpPr/>
          <p:nvPr/>
        </p:nvGrpSpPr>
        <p:grpSpPr>
          <a:xfrm>
            <a:off x="5306419" y="3425799"/>
            <a:ext cx="690041" cy="692014"/>
            <a:chOff x="5273461" y="2319330"/>
            <a:chExt cx="934668" cy="925991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7ECB6C-3ED6-4384-AAF2-A982748599FE}"/>
                </a:ext>
              </a:extLst>
            </p:cNvPr>
            <p:cNvSpPr/>
            <p:nvPr/>
          </p:nvSpPr>
          <p:spPr>
            <a:xfrm>
              <a:off x="5273461" y="2324100"/>
              <a:ext cx="934668" cy="9212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4F5CB3B-A7B3-4F8C-A861-520AC5BDB566}"/>
                </a:ext>
              </a:extLst>
            </p:cNvPr>
            <p:cNvCxnSpPr/>
            <p:nvPr/>
          </p:nvCxnSpPr>
          <p:spPr>
            <a:xfrm>
              <a:off x="5736771" y="2319330"/>
              <a:ext cx="0" cy="105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Connecteur droit 320">
              <a:extLst>
                <a:ext uri="{FF2B5EF4-FFF2-40B4-BE49-F238E27FC236}">
                  <a16:creationId xmlns:a16="http://schemas.microsoft.com/office/drawing/2014/main" id="{DE1FDD0E-CDCC-48E7-9098-AB0DD18366EE}"/>
                </a:ext>
              </a:extLst>
            </p:cNvPr>
            <p:cNvCxnSpPr/>
            <p:nvPr/>
          </p:nvCxnSpPr>
          <p:spPr>
            <a:xfrm>
              <a:off x="5736771" y="3139501"/>
              <a:ext cx="0" cy="105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Connecteur droit 321">
              <a:extLst>
                <a:ext uri="{FF2B5EF4-FFF2-40B4-BE49-F238E27FC236}">
                  <a16:creationId xmlns:a16="http://schemas.microsoft.com/office/drawing/2014/main" id="{9194DDA7-093A-4287-B499-3F68144B6CCA}"/>
                </a:ext>
              </a:extLst>
            </p:cNvPr>
            <p:cNvCxnSpPr>
              <a:cxnSpLocks/>
            </p:cNvCxnSpPr>
            <p:nvPr/>
          </p:nvCxnSpPr>
          <p:spPr>
            <a:xfrm>
              <a:off x="6091108" y="2764849"/>
              <a:ext cx="11702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Connecteur droit 335">
              <a:extLst>
                <a:ext uri="{FF2B5EF4-FFF2-40B4-BE49-F238E27FC236}">
                  <a16:creationId xmlns:a16="http://schemas.microsoft.com/office/drawing/2014/main" id="{39ECDCBD-0F76-4517-80B5-1F8A6D17B6DE}"/>
                </a:ext>
              </a:extLst>
            </p:cNvPr>
            <p:cNvCxnSpPr>
              <a:cxnSpLocks/>
            </p:cNvCxnSpPr>
            <p:nvPr/>
          </p:nvCxnSpPr>
          <p:spPr>
            <a:xfrm>
              <a:off x="5273461" y="2772210"/>
              <a:ext cx="11702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2D99E7D7-2861-41C0-87CE-505D7B14F086}"/>
                </a:ext>
              </a:extLst>
            </p:cNvPr>
            <p:cNvSpPr/>
            <p:nvPr/>
          </p:nvSpPr>
          <p:spPr>
            <a:xfrm>
              <a:off x="5712006" y="2744422"/>
              <a:ext cx="45719" cy="4571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8" name="Connecteur droit 337">
              <a:extLst>
                <a:ext uri="{FF2B5EF4-FFF2-40B4-BE49-F238E27FC236}">
                  <a16:creationId xmlns:a16="http://schemas.microsoft.com/office/drawing/2014/main" id="{9CAEBAA1-CEC0-4A70-AC97-0065A977E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865" y="2678586"/>
              <a:ext cx="96385" cy="8626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Connecteur droit 338">
              <a:extLst>
                <a:ext uri="{FF2B5EF4-FFF2-40B4-BE49-F238E27FC236}">
                  <a16:creationId xmlns:a16="http://schemas.microsoft.com/office/drawing/2014/main" id="{372289D2-97FD-40A6-B131-4BA833E07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5012" y="2784710"/>
              <a:ext cx="162306" cy="1720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Image 40" descr="Une image contenant objet, horloge, grand, blanc&#10;&#10;Description générée automatiquement">
            <a:extLst>
              <a:ext uri="{FF2B5EF4-FFF2-40B4-BE49-F238E27FC236}">
                <a16:creationId xmlns:a16="http://schemas.microsoft.com/office/drawing/2014/main" id="{87AB4528-EB51-4D17-9A68-69EF57F4D7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 b="49439"/>
          <a:stretch/>
        </p:blipFill>
        <p:spPr>
          <a:xfrm>
            <a:off x="5302477" y="3425799"/>
            <a:ext cx="363462" cy="357567"/>
          </a:xfrm>
          <a:prstGeom prst="rect">
            <a:avLst/>
          </a:prstGeom>
        </p:spPr>
      </p:pic>
      <p:sp>
        <p:nvSpPr>
          <p:cNvPr id="362" name="ZoneTexte 361">
            <a:extLst>
              <a:ext uri="{FF2B5EF4-FFF2-40B4-BE49-F238E27FC236}">
                <a16:creationId xmlns:a16="http://schemas.microsoft.com/office/drawing/2014/main" id="{4590912B-DA9B-467A-A91F-269362F70826}"/>
              </a:ext>
            </a:extLst>
          </p:cNvPr>
          <p:cNvSpPr txBox="1"/>
          <p:nvPr/>
        </p:nvSpPr>
        <p:spPr>
          <a:xfrm>
            <a:off x="4783451" y="3059508"/>
            <a:ext cx="191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8/24h in the dark</a:t>
            </a:r>
          </a:p>
        </p:txBody>
      </p:sp>
      <p:sp>
        <p:nvSpPr>
          <p:cNvPr id="363" name="ZoneTexte 362">
            <a:extLst>
              <a:ext uri="{FF2B5EF4-FFF2-40B4-BE49-F238E27FC236}">
                <a16:creationId xmlns:a16="http://schemas.microsoft.com/office/drawing/2014/main" id="{14F88BF0-5D52-43FD-9795-008AC8390DE1}"/>
              </a:ext>
            </a:extLst>
          </p:cNvPr>
          <p:cNvSpPr txBox="1"/>
          <p:nvPr/>
        </p:nvSpPr>
        <p:spPr>
          <a:xfrm>
            <a:off x="4767035" y="2809264"/>
            <a:ext cx="191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16/24h in the light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BC1793-BF32-4FC7-9669-9ACBEE76D5DB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9147623-FD09-4EF4-ADF7-861A332F71A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948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816149-7F59-47D9-9D28-D9252E1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7" y="1972128"/>
            <a:ext cx="4468586" cy="44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61C7460-6EC0-4E59-AC02-F81827642379}"/>
              </a:ext>
            </a:extLst>
          </p:cNvPr>
          <p:cNvSpPr/>
          <p:nvPr/>
        </p:nvSpPr>
        <p:spPr>
          <a:xfrm>
            <a:off x="1868672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7B5841F-57AA-44D2-A7BE-D1396665F5AF}"/>
              </a:ext>
            </a:extLst>
          </p:cNvPr>
          <p:cNvCxnSpPr/>
          <p:nvPr/>
        </p:nvCxnSpPr>
        <p:spPr>
          <a:xfrm>
            <a:off x="1943100" y="5010593"/>
            <a:ext cx="114300" cy="140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ZoneTexte 286">
            <a:extLst>
              <a:ext uri="{FF2B5EF4-FFF2-40B4-BE49-F238E27FC236}">
                <a16:creationId xmlns:a16="http://schemas.microsoft.com/office/drawing/2014/main" id="{82CC9B42-4033-426C-8D77-F89E2C40928F}"/>
              </a:ext>
            </a:extLst>
          </p:cNvPr>
          <p:cNvSpPr txBox="1"/>
          <p:nvPr/>
        </p:nvSpPr>
        <p:spPr>
          <a:xfrm>
            <a:off x="1523999" y="5151120"/>
            <a:ext cx="131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LB</a:t>
            </a:r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ACD322E7-6428-4C2E-B183-CEA3C2FDBD9B}"/>
              </a:ext>
            </a:extLst>
          </p:cNvPr>
          <p:cNvSpPr/>
          <p:nvPr/>
        </p:nvSpPr>
        <p:spPr>
          <a:xfrm>
            <a:off x="2645912" y="3354572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7B7ED739-8A4F-442F-9575-FDE1F115ADE0}"/>
              </a:ext>
            </a:extLst>
          </p:cNvPr>
          <p:cNvCxnSpPr>
            <a:cxnSpLocks/>
          </p:cNvCxnSpPr>
          <p:nvPr/>
        </p:nvCxnSpPr>
        <p:spPr>
          <a:xfrm flipV="1">
            <a:off x="2744563" y="3162740"/>
            <a:ext cx="173626" cy="1727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ZoneTexte 289">
            <a:extLst>
              <a:ext uri="{FF2B5EF4-FFF2-40B4-BE49-F238E27FC236}">
                <a16:creationId xmlns:a16="http://schemas.microsoft.com/office/drawing/2014/main" id="{937C39A7-B863-4BDE-936D-DD7029BE6E96}"/>
              </a:ext>
            </a:extLst>
          </p:cNvPr>
          <p:cNvSpPr txBox="1"/>
          <p:nvPr/>
        </p:nvSpPr>
        <p:spPr>
          <a:xfrm>
            <a:off x="2860768" y="287598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DBZ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5684DD76-96E8-4E59-AFA3-54CDDAA84A15}"/>
              </a:ext>
            </a:extLst>
          </p:cNvPr>
          <p:cNvSpPr/>
          <p:nvPr/>
        </p:nvSpPr>
        <p:spPr>
          <a:xfrm>
            <a:off x="2716874" y="3429001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2" name="Connecteur droit 291">
            <a:extLst>
              <a:ext uri="{FF2B5EF4-FFF2-40B4-BE49-F238E27FC236}">
                <a16:creationId xmlns:a16="http://schemas.microsoft.com/office/drawing/2014/main" id="{D4F645C2-7A3D-4F37-B9A0-D8C0C6671371}"/>
              </a:ext>
            </a:extLst>
          </p:cNvPr>
          <p:cNvCxnSpPr>
            <a:cxnSpLocks/>
          </p:cNvCxnSpPr>
          <p:nvPr/>
        </p:nvCxnSpPr>
        <p:spPr>
          <a:xfrm>
            <a:off x="2800632" y="3545700"/>
            <a:ext cx="232400" cy="1534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3" name="ZoneTexte 292">
            <a:extLst>
              <a:ext uri="{FF2B5EF4-FFF2-40B4-BE49-F238E27FC236}">
                <a16:creationId xmlns:a16="http://schemas.microsoft.com/office/drawing/2014/main" id="{C18520A8-2913-47A0-8CB3-0EA91A8D277D}"/>
              </a:ext>
            </a:extLst>
          </p:cNvPr>
          <p:cNvSpPr txBox="1"/>
          <p:nvPr/>
        </p:nvSpPr>
        <p:spPr>
          <a:xfrm>
            <a:off x="2898215" y="3640559"/>
            <a:ext cx="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LG</a:t>
            </a:r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D52C9129-E3B5-4548-B7A5-67D762DF50C3}"/>
              </a:ext>
            </a:extLst>
          </p:cNvPr>
          <p:cNvSpPr/>
          <p:nvPr/>
        </p:nvSpPr>
        <p:spPr>
          <a:xfrm>
            <a:off x="2036578" y="4936165"/>
            <a:ext cx="74428" cy="744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90B3D301-547F-41A3-8E6A-3A54578C7A3C}"/>
              </a:ext>
            </a:extLst>
          </p:cNvPr>
          <p:cNvCxnSpPr>
            <a:cxnSpLocks/>
          </p:cNvCxnSpPr>
          <p:nvPr/>
        </p:nvCxnSpPr>
        <p:spPr>
          <a:xfrm>
            <a:off x="2133328" y="4975594"/>
            <a:ext cx="24819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ZoneTexte 295">
            <a:extLst>
              <a:ext uri="{FF2B5EF4-FFF2-40B4-BE49-F238E27FC236}">
                <a16:creationId xmlns:a16="http://schemas.microsoft.com/office/drawing/2014/main" id="{6A230344-E798-44E6-B2AB-41F8EE41B51B}"/>
              </a:ext>
            </a:extLst>
          </p:cNvPr>
          <p:cNvSpPr txBox="1"/>
          <p:nvPr/>
        </p:nvSpPr>
        <p:spPr>
          <a:xfrm>
            <a:off x="2349273" y="4798547"/>
            <a:ext cx="4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TL</a:t>
            </a:r>
          </a:p>
        </p:txBody>
      </p:sp>
      <p:pic>
        <p:nvPicPr>
          <p:cNvPr id="1028" name="Picture 4" descr="Crop, farm, field, land, plow, plowing, tractor icon">
            <a:extLst>
              <a:ext uri="{FF2B5EF4-FFF2-40B4-BE49-F238E27FC236}">
                <a16:creationId xmlns:a16="http://schemas.microsoft.com/office/drawing/2014/main" id="{A25FA2B2-ACFA-449C-9AF6-06CC58F9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59" y="3151764"/>
            <a:ext cx="554472" cy="5544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e tree icon - Free Filled Outline Icons">
            <a:extLst>
              <a:ext uri="{FF2B5EF4-FFF2-40B4-BE49-F238E27FC236}">
                <a16:creationId xmlns:a16="http://schemas.microsoft.com/office/drawing/2014/main" id="{7C0899C8-6803-494B-9478-FA6CF976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96" y="5061910"/>
            <a:ext cx="402464" cy="4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t Illustration Apple Orchard And Harvest Fruit. Apple Orchard ...">
            <a:extLst>
              <a:ext uri="{FF2B5EF4-FFF2-40B4-BE49-F238E27FC236}">
                <a16:creationId xmlns:a16="http://schemas.microsoft.com/office/drawing/2014/main" id="{88750E06-0FC3-42CC-B359-09B45391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6385" y1="50385" x2="36385" y2="50385"/>
                        <a14:backgroundMark x1="36385" y1="46923" x2="36385" y2="46923"/>
                        <a14:backgroundMark x1="27077" y1="47385" x2="27077" y2="47385"/>
                        <a14:backgroundMark x1="32538" y1="58231" x2="32538" y2="58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85" y="4584620"/>
            <a:ext cx="741655" cy="74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" name="ZoneTexte 296">
            <a:extLst>
              <a:ext uri="{FF2B5EF4-FFF2-40B4-BE49-F238E27FC236}">
                <a16:creationId xmlns:a16="http://schemas.microsoft.com/office/drawing/2014/main" id="{BF5E2E43-2518-4E90-9467-DCFCB03FED60}"/>
              </a:ext>
            </a:extLst>
          </p:cNvPr>
          <p:cNvSpPr txBox="1"/>
          <p:nvPr/>
        </p:nvSpPr>
        <p:spPr>
          <a:xfrm>
            <a:off x="4477279" y="1517223"/>
            <a:ext cx="407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For each soil : </a:t>
            </a:r>
          </a:p>
        </p:txBody>
      </p:sp>
      <p:sp>
        <p:nvSpPr>
          <p:cNvPr id="299" name="ZoneTexte 298">
            <a:extLst>
              <a:ext uri="{FF2B5EF4-FFF2-40B4-BE49-F238E27FC236}">
                <a16:creationId xmlns:a16="http://schemas.microsoft.com/office/drawing/2014/main" id="{83FC2C84-7A1D-4641-868B-C582DE7A3B68}"/>
              </a:ext>
            </a:extLst>
          </p:cNvPr>
          <p:cNvSpPr txBox="1"/>
          <p:nvPr/>
        </p:nvSpPr>
        <p:spPr>
          <a:xfrm>
            <a:off x="8402582" y="1415945"/>
            <a:ext cx="187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x 6</a:t>
            </a:r>
          </a:p>
        </p:txBody>
      </p:sp>
      <p:sp>
        <p:nvSpPr>
          <p:cNvPr id="300" name="ZoneTexte 299">
            <a:extLst>
              <a:ext uri="{FF2B5EF4-FFF2-40B4-BE49-F238E27FC236}">
                <a16:creationId xmlns:a16="http://schemas.microsoft.com/office/drawing/2014/main" id="{7927CEB5-E0AE-4EE6-8516-AAA3305075A6}"/>
              </a:ext>
            </a:extLst>
          </p:cNvPr>
          <p:cNvSpPr txBox="1"/>
          <p:nvPr/>
        </p:nvSpPr>
        <p:spPr>
          <a:xfrm>
            <a:off x="-95548" y="739973"/>
            <a:ext cx="3458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Soil sampling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68FA6BB-78C0-46A7-9048-883AFF7CF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96" b="91589" l="9353" r="89209">
                        <a14:foregroundMark x1="47242" y1="91589" x2="47242" y2="91589"/>
                        <a14:foregroundMark x1="48201" y1="30062" x2="43885" y2="12617"/>
                        <a14:foregroundMark x1="48681" y1="8879" x2="48681" y2="8879"/>
                        <a14:foregroundMark x1="48681" y1="7321" x2="48681" y2="7321"/>
                        <a14:foregroundMark x1="49400" y1="5296" x2="49400" y2="5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2412" y="3835165"/>
            <a:ext cx="755958" cy="1163850"/>
          </a:xfrm>
          <a:prstGeom prst="rect">
            <a:avLst/>
          </a:prstGeom>
        </p:spPr>
      </p:pic>
      <p:pic>
        <p:nvPicPr>
          <p:cNvPr id="24" name="Image 23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1908ABFD-D19D-4596-8F20-C4E1DE70B3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20" y="694162"/>
            <a:ext cx="1208123" cy="2013537"/>
          </a:xfrm>
          <a:prstGeom prst="rect">
            <a:avLst/>
          </a:prstGeom>
        </p:spPr>
      </p:pic>
      <p:pic>
        <p:nvPicPr>
          <p:cNvPr id="301" name="Image 300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A26FC8B3-8553-4161-910E-9D85AD8B3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61" y="5437599"/>
            <a:ext cx="755958" cy="1259930"/>
          </a:xfrm>
          <a:prstGeom prst="rect">
            <a:avLst/>
          </a:prstGeom>
        </p:spPr>
      </p:pic>
      <p:pic>
        <p:nvPicPr>
          <p:cNvPr id="303" name="Image 302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F6A2712F-BF7E-4DFA-83E4-D7089D86E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29" y="5435799"/>
            <a:ext cx="755958" cy="1259930"/>
          </a:xfrm>
          <a:prstGeom prst="rect">
            <a:avLst/>
          </a:prstGeom>
        </p:spPr>
      </p:pic>
      <p:pic>
        <p:nvPicPr>
          <p:cNvPr id="304" name="Image 303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4CE9FFEF-47A9-4BE8-9825-612D48BAD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75" y="5445324"/>
            <a:ext cx="755958" cy="1259930"/>
          </a:xfrm>
          <a:prstGeom prst="rect">
            <a:avLst/>
          </a:prstGeom>
        </p:spPr>
      </p:pic>
      <p:pic>
        <p:nvPicPr>
          <p:cNvPr id="1036" name="Picture 12" descr="Darkness Icons - Download Free Vector Icons | Noun Project">
            <a:extLst>
              <a:ext uri="{FF2B5EF4-FFF2-40B4-BE49-F238E27FC236}">
                <a16:creationId xmlns:a16="http://schemas.microsoft.com/office/drawing/2014/main" id="{2D520B46-ED83-4EA1-89DB-2F9A9BD1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02501" y="3970581"/>
            <a:ext cx="893018" cy="8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Image 305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082289D1-A0DB-40CC-9D13-B099483121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43" y="5456649"/>
            <a:ext cx="755958" cy="1259930"/>
          </a:xfrm>
          <a:prstGeom prst="rect">
            <a:avLst/>
          </a:prstGeom>
        </p:spPr>
      </p:pic>
      <p:pic>
        <p:nvPicPr>
          <p:cNvPr id="307" name="Image 306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7FFBC7E0-A83D-4D6E-AD53-8BE8453B5D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11" y="5454849"/>
            <a:ext cx="755958" cy="1259930"/>
          </a:xfrm>
          <a:prstGeom prst="rect">
            <a:avLst/>
          </a:prstGeom>
        </p:spPr>
      </p:pic>
      <p:pic>
        <p:nvPicPr>
          <p:cNvPr id="308" name="Image 307" descr="Une image contenant tasse, assis, table, moniteur&#10;&#10;Description générée automatiquement">
            <a:extLst>
              <a:ext uri="{FF2B5EF4-FFF2-40B4-BE49-F238E27FC236}">
                <a16:creationId xmlns:a16="http://schemas.microsoft.com/office/drawing/2014/main" id="{98908EC7-9C0C-4952-A50B-8935C90BCA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657" y="5464374"/>
            <a:ext cx="755958" cy="12599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6AA0F7-921C-4807-8103-6BD08D56651A}"/>
              </a:ext>
            </a:extLst>
          </p:cNvPr>
          <p:cNvSpPr/>
          <p:nvPr/>
        </p:nvSpPr>
        <p:spPr>
          <a:xfrm>
            <a:off x="5114925" y="3706236"/>
            <a:ext cx="3000375" cy="3018068"/>
          </a:xfrm>
          <a:prstGeom prst="rect">
            <a:avLst/>
          </a:prstGeom>
          <a:solidFill>
            <a:schemeClr val="accent4">
              <a:alpha val="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626973F7-0B13-4CB0-8A69-935FAF53C3A0}"/>
              </a:ext>
            </a:extLst>
          </p:cNvPr>
          <p:cNvSpPr/>
          <p:nvPr/>
        </p:nvSpPr>
        <p:spPr>
          <a:xfrm>
            <a:off x="8605402" y="3699101"/>
            <a:ext cx="3000375" cy="3018068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76A8A9A-A13B-4A7C-870B-B5D4D7B5054D}"/>
              </a:ext>
            </a:extLst>
          </p:cNvPr>
          <p:cNvCxnSpPr/>
          <p:nvPr/>
        </p:nvCxnSpPr>
        <p:spPr>
          <a:xfrm flipH="1">
            <a:off x="6615112" y="2707699"/>
            <a:ext cx="1004887" cy="795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Connecteur droit avec flèche 312">
            <a:extLst>
              <a:ext uri="{FF2B5EF4-FFF2-40B4-BE49-F238E27FC236}">
                <a16:creationId xmlns:a16="http://schemas.microsoft.com/office/drawing/2014/main" id="{F58745CB-13D7-43E5-A1CD-747D2C8F1DC0}"/>
              </a:ext>
            </a:extLst>
          </p:cNvPr>
          <p:cNvCxnSpPr>
            <a:cxnSpLocks/>
          </p:cNvCxnSpPr>
          <p:nvPr/>
        </p:nvCxnSpPr>
        <p:spPr>
          <a:xfrm>
            <a:off x="8913774" y="2619097"/>
            <a:ext cx="1029467" cy="847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ZoneTexte 314">
            <a:extLst>
              <a:ext uri="{FF2B5EF4-FFF2-40B4-BE49-F238E27FC236}">
                <a16:creationId xmlns:a16="http://schemas.microsoft.com/office/drawing/2014/main" id="{AD800B9D-77F6-4866-9BE7-98FAFE97B21D}"/>
              </a:ext>
            </a:extLst>
          </p:cNvPr>
          <p:cNvSpPr txBox="1"/>
          <p:nvPr/>
        </p:nvSpPr>
        <p:spPr>
          <a:xfrm>
            <a:off x="-65540" y="1563890"/>
            <a:ext cx="3428879" cy="34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Location of the 4 sampling sites</a:t>
            </a:r>
          </a:p>
        </p:txBody>
      </p:sp>
      <p:sp>
        <p:nvSpPr>
          <p:cNvPr id="316" name="ZoneTexte 315">
            <a:extLst>
              <a:ext uri="{FF2B5EF4-FFF2-40B4-BE49-F238E27FC236}">
                <a16:creationId xmlns:a16="http://schemas.microsoft.com/office/drawing/2014/main" id="{2EAC148A-4A23-4110-88E1-1B95193BAA2F}"/>
              </a:ext>
            </a:extLst>
          </p:cNvPr>
          <p:cNvSpPr txBox="1"/>
          <p:nvPr/>
        </p:nvSpPr>
        <p:spPr>
          <a:xfrm>
            <a:off x="7311477" y="2943427"/>
            <a:ext cx="191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 different incubation treatments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86E700-DA5B-46E2-8CB3-9CE42155B90B}"/>
              </a:ext>
            </a:extLst>
          </p:cNvPr>
          <p:cNvGrpSpPr/>
          <p:nvPr/>
        </p:nvGrpSpPr>
        <p:grpSpPr>
          <a:xfrm>
            <a:off x="5306419" y="3425799"/>
            <a:ext cx="690041" cy="692014"/>
            <a:chOff x="5273461" y="2319330"/>
            <a:chExt cx="934668" cy="925991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57ECB6C-3ED6-4384-AAF2-A982748599FE}"/>
                </a:ext>
              </a:extLst>
            </p:cNvPr>
            <p:cNvSpPr/>
            <p:nvPr/>
          </p:nvSpPr>
          <p:spPr>
            <a:xfrm>
              <a:off x="5273461" y="2324100"/>
              <a:ext cx="934668" cy="9212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4F5CB3B-A7B3-4F8C-A861-520AC5BDB566}"/>
                </a:ext>
              </a:extLst>
            </p:cNvPr>
            <p:cNvCxnSpPr/>
            <p:nvPr/>
          </p:nvCxnSpPr>
          <p:spPr>
            <a:xfrm>
              <a:off x="5736771" y="2319330"/>
              <a:ext cx="0" cy="105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Connecteur droit 320">
              <a:extLst>
                <a:ext uri="{FF2B5EF4-FFF2-40B4-BE49-F238E27FC236}">
                  <a16:creationId xmlns:a16="http://schemas.microsoft.com/office/drawing/2014/main" id="{DE1FDD0E-CDCC-48E7-9098-AB0DD18366EE}"/>
                </a:ext>
              </a:extLst>
            </p:cNvPr>
            <p:cNvCxnSpPr/>
            <p:nvPr/>
          </p:nvCxnSpPr>
          <p:spPr>
            <a:xfrm>
              <a:off x="5736771" y="3139501"/>
              <a:ext cx="0" cy="1058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Connecteur droit 321">
              <a:extLst>
                <a:ext uri="{FF2B5EF4-FFF2-40B4-BE49-F238E27FC236}">
                  <a16:creationId xmlns:a16="http://schemas.microsoft.com/office/drawing/2014/main" id="{9194DDA7-093A-4287-B499-3F68144B6CCA}"/>
                </a:ext>
              </a:extLst>
            </p:cNvPr>
            <p:cNvCxnSpPr>
              <a:cxnSpLocks/>
            </p:cNvCxnSpPr>
            <p:nvPr/>
          </p:nvCxnSpPr>
          <p:spPr>
            <a:xfrm>
              <a:off x="6091108" y="2764849"/>
              <a:ext cx="11702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Connecteur droit 335">
              <a:extLst>
                <a:ext uri="{FF2B5EF4-FFF2-40B4-BE49-F238E27FC236}">
                  <a16:creationId xmlns:a16="http://schemas.microsoft.com/office/drawing/2014/main" id="{39ECDCBD-0F76-4517-80B5-1F8A6D17B6DE}"/>
                </a:ext>
              </a:extLst>
            </p:cNvPr>
            <p:cNvCxnSpPr>
              <a:cxnSpLocks/>
            </p:cNvCxnSpPr>
            <p:nvPr/>
          </p:nvCxnSpPr>
          <p:spPr>
            <a:xfrm>
              <a:off x="5273461" y="2772210"/>
              <a:ext cx="11702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2D99E7D7-2861-41C0-87CE-505D7B14F086}"/>
                </a:ext>
              </a:extLst>
            </p:cNvPr>
            <p:cNvSpPr/>
            <p:nvPr/>
          </p:nvSpPr>
          <p:spPr>
            <a:xfrm>
              <a:off x="5712006" y="2744422"/>
              <a:ext cx="45719" cy="4571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8" name="Connecteur droit 337">
              <a:extLst>
                <a:ext uri="{FF2B5EF4-FFF2-40B4-BE49-F238E27FC236}">
                  <a16:creationId xmlns:a16="http://schemas.microsoft.com/office/drawing/2014/main" id="{9CAEBAA1-CEC0-4A70-AC97-0065A977E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865" y="2678586"/>
              <a:ext cx="96385" cy="8626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Connecteur droit 338">
              <a:extLst>
                <a:ext uri="{FF2B5EF4-FFF2-40B4-BE49-F238E27FC236}">
                  <a16:creationId xmlns:a16="http://schemas.microsoft.com/office/drawing/2014/main" id="{372289D2-97FD-40A6-B131-4BA833E07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5012" y="2784710"/>
              <a:ext cx="162306" cy="17209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" name="Groupe 339">
            <a:extLst>
              <a:ext uri="{FF2B5EF4-FFF2-40B4-BE49-F238E27FC236}">
                <a16:creationId xmlns:a16="http://schemas.microsoft.com/office/drawing/2014/main" id="{197580AE-4901-40AC-AFE1-28231D3A27B3}"/>
              </a:ext>
            </a:extLst>
          </p:cNvPr>
          <p:cNvGrpSpPr/>
          <p:nvPr/>
        </p:nvGrpSpPr>
        <p:grpSpPr>
          <a:xfrm>
            <a:off x="10802577" y="3335522"/>
            <a:ext cx="690041" cy="692014"/>
            <a:chOff x="5273461" y="2319330"/>
            <a:chExt cx="934668" cy="92599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938EE066-0BB2-4860-91CE-51B59F450B76}"/>
                </a:ext>
              </a:extLst>
            </p:cNvPr>
            <p:cNvSpPr/>
            <p:nvPr/>
          </p:nvSpPr>
          <p:spPr>
            <a:xfrm>
              <a:off x="5273461" y="2324100"/>
              <a:ext cx="934668" cy="921221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Connecteur droit 341">
              <a:extLst>
                <a:ext uri="{FF2B5EF4-FFF2-40B4-BE49-F238E27FC236}">
                  <a16:creationId xmlns:a16="http://schemas.microsoft.com/office/drawing/2014/main" id="{07873062-52B2-41E3-84D4-443A85FBA28D}"/>
                </a:ext>
              </a:extLst>
            </p:cNvPr>
            <p:cNvCxnSpPr/>
            <p:nvPr/>
          </p:nvCxnSpPr>
          <p:spPr>
            <a:xfrm>
              <a:off x="5736771" y="2319330"/>
              <a:ext cx="0" cy="10582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Connecteur droit 342">
              <a:extLst>
                <a:ext uri="{FF2B5EF4-FFF2-40B4-BE49-F238E27FC236}">
                  <a16:creationId xmlns:a16="http://schemas.microsoft.com/office/drawing/2014/main" id="{3AF34084-3592-4101-857D-39B0594094EC}"/>
                </a:ext>
              </a:extLst>
            </p:cNvPr>
            <p:cNvCxnSpPr/>
            <p:nvPr/>
          </p:nvCxnSpPr>
          <p:spPr>
            <a:xfrm>
              <a:off x="5736771" y="3139501"/>
              <a:ext cx="0" cy="10582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Connecteur droit 343">
              <a:extLst>
                <a:ext uri="{FF2B5EF4-FFF2-40B4-BE49-F238E27FC236}">
                  <a16:creationId xmlns:a16="http://schemas.microsoft.com/office/drawing/2014/main" id="{EFC891A0-030A-4656-B5F7-666A22C1D5FE}"/>
                </a:ext>
              </a:extLst>
            </p:cNvPr>
            <p:cNvCxnSpPr>
              <a:cxnSpLocks/>
            </p:cNvCxnSpPr>
            <p:nvPr/>
          </p:nvCxnSpPr>
          <p:spPr>
            <a:xfrm>
              <a:off x="6091108" y="2764849"/>
              <a:ext cx="117021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Connecteur droit 344">
              <a:extLst>
                <a:ext uri="{FF2B5EF4-FFF2-40B4-BE49-F238E27FC236}">
                  <a16:creationId xmlns:a16="http://schemas.microsoft.com/office/drawing/2014/main" id="{5A63072E-1811-4295-97DE-07D0EFF4542F}"/>
                </a:ext>
              </a:extLst>
            </p:cNvPr>
            <p:cNvCxnSpPr>
              <a:cxnSpLocks/>
            </p:cNvCxnSpPr>
            <p:nvPr/>
          </p:nvCxnSpPr>
          <p:spPr>
            <a:xfrm>
              <a:off x="5273461" y="2772210"/>
              <a:ext cx="117021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6B7CA7F7-D661-447E-AE65-9EAF72970CA7}"/>
                </a:ext>
              </a:extLst>
            </p:cNvPr>
            <p:cNvSpPr/>
            <p:nvPr/>
          </p:nvSpPr>
          <p:spPr>
            <a:xfrm>
              <a:off x="5712006" y="2744422"/>
              <a:ext cx="45719" cy="45719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7" name="Connecteur droit 346">
              <a:extLst>
                <a:ext uri="{FF2B5EF4-FFF2-40B4-BE49-F238E27FC236}">
                  <a16:creationId xmlns:a16="http://schemas.microsoft.com/office/drawing/2014/main" id="{911E89BF-153B-43C6-BF6A-38AE40D63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865" y="2678586"/>
              <a:ext cx="96385" cy="86263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Connecteur droit 347">
              <a:extLst>
                <a:ext uri="{FF2B5EF4-FFF2-40B4-BE49-F238E27FC236}">
                  <a16:creationId xmlns:a16="http://schemas.microsoft.com/office/drawing/2014/main" id="{4160ECFB-35F5-44FA-B625-370FAE4119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5012" y="2784710"/>
              <a:ext cx="162306" cy="172093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" name="Image 40" descr="Une image contenant objet, horloge, grand, blanc&#10;&#10;Description générée automatiquement">
            <a:extLst>
              <a:ext uri="{FF2B5EF4-FFF2-40B4-BE49-F238E27FC236}">
                <a16:creationId xmlns:a16="http://schemas.microsoft.com/office/drawing/2014/main" id="{87AB4528-EB51-4D17-9A68-69EF57F4D75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 b="49439"/>
          <a:stretch/>
        </p:blipFill>
        <p:spPr>
          <a:xfrm>
            <a:off x="5302477" y="3425799"/>
            <a:ext cx="363462" cy="357567"/>
          </a:xfrm>
          <a:prstGeom prst="rect">
            <a:avLst/>
          </a:prstGeom>
        </p:spPr>
      </p:pic>
      <p:sp>
        <p:nvSpPr>
          <p:cNvPr id="361" name="ZoneTexte 360">
            <a:extLst>
              <a:ext uri="{FF2B5EF4-FFF2-40B4-BE49-F238E27FC236}">
                <a16:creationId xmlns:a16="http://schemas.microsoft.com/office/drawing/2014/main" id="{AC13F630-86BF-4754-B704-A6B7C87D5D09}"/>
              </a:ext>
            </a:extLst>
          </p:cNvPr>
          <p:cNvSpPr txBox="1"/>
          <p:nvPr/>
        </p:nvSpPr>
        <p:spPr>
          <a:xfrm>
            <a:off x="10170933" y="2969901"/>
            <a:ext cx="191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24/24h in the dark</a:t>
            </a:r>
          </a:p>
        </p:txBody>
      </p:sp>
      <p:sp>
        <p:nvSpPr>
          <p:cNvPr id="362" name="ZoneTexte 361">
            <a:extLst>
              <a:ext uri="{FF2B5EF4-FFF2-40B4-BE49-F238E27FC236}">
                <a16:creationId xmlns:a16="http://schemas.microsoft.com/office/drawing/2014/main" id="{4590912B-DA9B-467A-A91F-269362F70826}"/>
              </a:ext>
            </a:extLst>
          </p:cNvPr>
          <p:cNvSpPr txBox="1"/>
          <p:nvPr/>
        </p:nvSpPr>
        <p:spPr>
          <a:xfrm>
            <a:off x="4783451" y="3059508"/>
            <a:ext cx="191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8/24h in the dark</a:t>
            </a:r>
          </a:p>
        </p:txBody>
      </p:sp>
      <p:sp>
        <p:nvSpPr>
          <p:cNvPr id="363" name="ZoneTexte 362">
            <a:extLst>
              <a:ext uri="{FF2B5EF4-FFF2-40B4-BE49-F238E27FC236}">
                <a16:creationId xmlns:a16="http://schemas.microsoft.com/office/drawing/2014/main" id="{14F88BF0-5D52-43FD-9795-008AC8390DE1}"/>
              </a:ext>
            </a:extLst>
          </p:cNvPr>
          <p:cNvSpPr txBox="1"/>
          <p:nvPr/>
        </p:nvSpPr>
        <p:spPr>
          <a:xfrm>
            <a:off x="4767035" y="2809264"/>
            <a:ext cx="191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16/24h in the light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2BC1793-BF32-4FC7-9669-9ACBEE76D5DB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9147623-FD09-4EF4-ADF7-861A332F71A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9430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797AE5-DDE9-4FEA-8B2C-CB4B940D0239}"/>
              </a:ext>
            </a:extLst>
          </p:cNvPr>
          <p:cNvSpPr/>
          <p:nvPr/>
        </p:nvSpPr>
        <p:spPr>
          <a:xfrm>
            <a:off x="0" y="0"/>
            <a:ext cx="3004457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4BC9-0722-458B-A352-1BDDB8561EF5}"/>
              </a:ext>
            </a:extLst>
          </p:cNvPr>
          <p:cNvSpPr/>
          <p:nvPr/>
        </p:nvSpPr>
        <p:spPr>
          <a:xfrm>
            <a:off x="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6E0F1-6A1E-49F4-B566-5AFA4A2E2143}"/>
              </a:ext>
            </a:extLst>
          </p:cNvPr>
          <p:cNvSpPr/>
          <p:nvPr/>
        </p:nvSpPr>
        <p:spPr>
          <a:xfrm>
            <a:off x="3048001" y="0"/>
            <a:ext cx="3048000" cy="424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2C36A-C2E4-47B4-A9EE-A7A701DC6B3B}"/>
              </a:ext>
            </a:extLst>
          </p:cNvPr>
          <p:cNvSpPr/>
          <p:nvPr/>
        </p:nvSpPr>
        <p:spPr>
          <a:xfrm>
            <a:off x="6095999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91A4E-8C63-4F5E-8448-5AC6DE86FA4C}"/>
              </a:ext>
            </a:extLst>
          </p:cNvPr>
          <p:cNvSpPr/>
          <p:nvPr/>
        </p:nvSpPr>
        <p:spPr>
          <a:xfrm>
            <a:off x="9144000" y="0"/>
            <a:ext cx="3048000" cy="42454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368D55-BFF4-45A3-A108-C3338CDBE300}"/>
              </a:ext>
            </a:extLst>
          </p:cNvPr>
          <p:cNvSpPr txBox="1"/>
          <p:nvPr/>
        </p:nvSpPr>
        <p:spPr>
          <a:xfrm>
            <a:off x="475689" y="42994"/>
            <a:ext cx="2096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CONTEXT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C328F90-7ACD-443B-BCBF-BCB054541AB4}"/>
              </a:ext>
            </a:extLst>
          </p:cNvPr>
          <p:cNvSpPr txBox="1"/>
          <p:nvPr/>
        </p:nvSpPr>
        <p:spPr>
          <a:xfrm>
            <a:off x="352368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EXPERIMENTAL DESIGN</a:t>
            </a:r>
          </a:p>
        </p:txBody>
      </p:sp>
      <p:pic>
        <p:nvPicPr>
          <p:cNvPr id="6" name="Image 5" descr="Une image contenant moniteur, assis, ordinateur, blanc&#10;&#10;Description générée automatiquement">
            <a:extLst>
              <a:ext uri="{FF2B5EF4-FFF2-40B4-BE49-F238E27FC236}">
                <a16:creationId xmlns:a16="http://schemas.microsoft.com/office/drawing/2014/main" id="{B6DDB776-F81F-4DCA-A46C-E471F55BA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0" y="2533783"/>
            <a:ext cx="2469479" cy="263820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E06DD12-1F7E-43FF-A88F-B0B17614D6AC}"/>
              </a:ext>
            </a:extLst>
          </p:cNvPr>
          <p:cNvSpPr txBox="1"/>
          <p:nvPr/>
        </p:nvSpPr>
        <p:spPr>
          <a:xfrm>
            <a:off x="310589" y="757796"/>
            <a:ext cx="390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Community analysis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8E98F9-9E1E-4F13-A1A8-BA28042CFFE1}"/>
              </a:ext>
            </a:extLst>
          </p:cNvPr>
          <p:cNvSpPr txBox="1"/>
          <p:nvPr/>
        </p:nvSpPr>
        <p:spPr>
          <a:xfrm>
            <a:off x="5406572" y="757796"/>
            <a:ext cx="542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1g of soil sampled out of each jar 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89C3D36-B730-41C3-B070-089CFB8CAB44}"/>
              </a:ext>
            </a:extLst>
          </p:cNvPr>
          <p:cNvCxnSpPr>
            <a:cxnSpLocks/>
          </p:cNvCxnSpPr>
          <p:nvPr/>
        </p:nvCxnSpPr>
        <p:spPr>
          <a:xfrm>
            <a:off x="4630229" y="1078480"/>
            <a:ext cx="6148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9D27ACB-BAF3-4A24-9440-D9F44BBF27CD}"/>
              </a:ext>
            </a:extLst>
          </p:cNvPr>
          <p:cNvSpPr txBox="1"/>
          <p:nvPr/>
        </p:nvSpPr>
        <p:spPr>
          <a:xfrm>
            <a:off x="-84169" y="1438167"/>
            <a:ext cx="140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23B6E26-431A-4F62-A0F6-A5EDE04D9ECA}"/>
              </a:ext>
            </a:extLst>
          </p:cNvPr>
          <p:cNvSpPr/>
          <p:nvPr/>
        </p:nvSpPr>
        <p:spPr>
          <a:xfrm>
            <a:off x="268025" y="1399440"/>
            <a:ext cx="704965" cy="7237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AD4C1A-946F-460A-B491-CDBE7CD52932}"/>
              </a:ext>
            </a:extLst>
          </p:cNvPr>
          <p:cNvSpPr txBox="1"/>
          <p:nvPr/>
        </p:nvSpPr>
        <p:spPr>
          <a:xfrm>
            <a:off x="832523" y="1443510"/>
            <a:ext cx="352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Quantitative PCR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EC0E7DF-3E39-41BE-B847-863B48586659}"/>
              </a:ext>
            </a:extLst>
          </p:cNvPr>
          <p:cNvCxnSpPr>
            <a:cxnSpLocks/>
          </p:cNvCxnSpPr>
          <p:nvPr/>
        </p:nvCxnSpPr>
        <p:spPr>
          <a:xfrm>
            <a:off x="640960" y="5904306"/>
            <a:ext cx="4260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2C45E635-E836-4607-8BA4-F7920E6D87BE}"/>
              </a:ext>
            </a:extLst>
          </p:cNvPr>
          <p:cNvSpPr txBox="1"/>
          <p:nvPr/>
        </p:nvSpPr>
        <p:spPr>
          <a:xfrm>
            <a:off x="967783" y="5537663"/>
            <a:ext cx="443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Number of gene copies per microbial OTU, genus, family, …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055A349-896C-4AD0-B356-5EAB5A778EF7}"/>
              </a:ext>
            </a:extLst>
          </p:cNvPr>
          <p:cNvSpPr txBox="1"/>
          <p:nvPr/>
        </p:nvSpPr>
        <p:spPr>
          <a:xfrm>
            <a:off x="3248841" y="3325392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16S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F2C4727-EE85-49AE-9E75-FAAD6A45551B}"/>
              </a:ext>
            </a:extLst>
          </p:cNvPr>
          <p:cNvSpPr txBox="1"/>
          <p:nvPr/>
        </p:nvSpPr>
        <p:spPr>
          <a:xfrm>
            <a:off x="3248841" y="3995697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18S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54BA1F8-5F95-4CC6-AF4B-C7C3FE2CBD46}"/>
              </a:ext>
            </a:extLst>
          </p:cNvPr>
          <p:cNvSpPr txBox="1"/>
          <p:nvPr/>
        </p:nvSpPr>
        <p:spPr>
          <a:xfrm>
            <a:off x="3248841" y="4666002"/>
            <a:ext cx="93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23S 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8BA3288D-CE6A-4E46-A80F-90C8F9AB2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77" y="3369868"/>
            <a:ext cx="933129" cy="51516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5FC0868E-F52A-476D-9A92-E2AA79C92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32" b="89932" l="9903" r="89935">
                        <a14:foregroundMark x1="65584" y1="8532" x2="65584" y2="85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3992" y="3901429"/>
            <a:ext cx="582767" cy="554385"/>
          </a:xfrm>
          <a:prstGeom prst="rect">
            <a:avLst/>
          </a:prstGeom>
        </p:spPr>
      </p:pic>
      <p:pic>
        <p:nvPicPr>
          <p:cNvPr id="45" name="Image 44" descr="Une image contenant objet, blanc, tenant, table&#10;&#10;Description générée automatiquement">
            <a:extLst>
              <a:ext uri="{FF2B5EF4-FFF2-40B4-BE49-F238E27FC236}">
                <a16:creationId xmlns:a16="http://schemas.microsoft.com/office/drawing/2014/main" id="{7E1197B9-31B3-4D50-AF4C-2F92A616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5248">
            <a:off x="4891871" y="4543022"/>
            <a:ext cx="601533" cy="64780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E4CF2D6-56EB-49B8-92E7-5D3186EC124F}"/>
              </a:ext>
            </a:extLst>
          </p:cNvPr>
          <p:cNvSpPr/>
          <p:nvPr/>
        </p:nvSpPr>
        <p:spPr>
          <a:xfrm>
            <a:off x="2985326" y="3149109"/>
            <a:ext cx="4206106" cy="22455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1FD6097-19D8-4732-8D9F-3F3DD75DFDC4}"/>
              </a:ext>
            </a:extLst>
          </p:cNvPr>
          <p:cNvSpPr txBox="1"/>
          <p:nvPr/>
        </p:nvSpPr>
        <p:spPr>
          <a:xfrm>
            <a:off x="5677725" y="3288224"/>
            <a:ext cx="128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bacteria 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C089210-F3B0-42B6-986C-048F4309E53E}"/>
              </a:ext>
            </a:extLst>
          </p:cNvPr>
          <p:cNvSpPr txBox="1"/>
          <p:nvPr/>
        </p:nvSpPr>
        <p:spPr>
          <a:xfrm>
            <a:off x="5512463" y="3912727"/>
            <a:ext cx="128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fungi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7AC6385-52B7-4599-BFC3-46F42FFD66F3}"/>
              </a:ext>
            </a:extLst>
          </p:cNvPr>
          <p:cNvSpPr txBox="1"/>
          <p:nvPr/>
        </p:nvSpPr>
        <p:spPr>
          <a:xfrm>
            <a:off x="5512463" y="4613081"/>
            <a:ext cx="167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phototrophs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5D83D0-AC96-4258-9DF8-9D12A04CD03C}"/>
              </a:ext>
            </a:extLst>
          </p:cNvPr>
          <p:cNvSpPr txBox="1"/>
          <p:nvPr/>
        </p:nvSpPr>
        <p:spPr>
          <a:xfrm>
            <a:off x="2985325" y="2226042"/>
            <a:ext cx="140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rRNA sequence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D9F0A7B-B87A-4310-A89E-589396443337}"/>
              </a:ext>
            </a:extLst>
          </p:cNvPr>
          <p:cNvSpPr txBox="1"/>
          <p:nvPr/>
        </p:nvSpPr>
        <p:spPr>
          <a:xfrm>
            <a:off x="4763498" y="2224419"/>
            <a:ext cx="140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Group studied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A4437BF-2926-4AC1-B52C-674FA21B043E}"/>
              </a:ext>
            </a:extLst>
          </p:cNvPr>
          <p:cNvCxnSpPr/>
          <p:nvPr/>
        </p:nvCxnSpPr>
        <p:spPr>
          <a:xfrm>
            <a:off x="4562475" y="2322155"/>
            <a:ext cx="0" cy="3072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319817F9-2E35-4C5D-AE96-B032BBC21313}"/>
              </a:ext>
            </a:extLst>
          </p:cNvPr>
          <p:cNvSpPr txBox="1"/>
          <p:nvPr/>
        </p:nvSpPr>
        <p:spPr>
          <a:xfrm>
            <a:off x="6513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RESULTS &amp; DISCUSSION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D20043E-A505-4603-A19C-EF593A554E92}"/>
              </a:ext>
            </a:extLst>
          </p:cNvPr>
          <p:cNvSpPr txBox="1"/>
          <p:nvPr/>
        </p:nvSpPr>
        <p:spPr>
          <a:xfrm>
            <a:off x="9561458" y="41898"/>
            <a:ext cx="221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CONCLUSION</a:t>
            </a:r>
          </a:p>
        </p:txBody>
      </p:sp>
      <p:pic>
        <p:nvPicPr>
          <p:cNvPr id="2052" name="Picture 4" descr="Dijon-ecolo: Deux chercheurs en agroécologie décorés de l'ordre du ...">
            <a:extLst>
              <a:ext uri="{FF2B5EF4-FFF2-40B4-BE49-F238E27FC236}">
                <a16:creationId xmlns:a16="http://schemas.microsoft.com/office/drawing/2014/main" id="{D959B728-CF80-4EE1-834D-E1635E04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475503"/>
            <a:ext cx="44958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001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3167</Words>
  <Application>Microsoft Office PowerPoint</Application>
  <PresentationFormat>Grand écran</PresentationFormat>
  <Paragraphs>645</Paragraphs>
  <Slides>53</Slides>
  <Notes>49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1" baseType="lpstr">
      <vt:lpstr>Abadi Extra Light</vt:lpstr>
      <vt:lpstr>Adobe Caslon Pro</vt:lpstr>
      <vt:lpstr>Arial</vt:lpstr>
      <vt:lpstr>Calibri</vt:lpstr>
      <vt:lpstr>Calibri Light</vt:lpstr>
      <vt:lpstr>Courier New</vt:lpstr>
      <vt:lpstr>Eras Medium ITC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Clément FOUCAULT</dc:creator>
  <cp:lastModifiedBy>Clément FOUCAULT</cp:lastModifiedBy>
  <cp:revision>194</cp:revision>
  <dcterms:created xsi:type="dcterms:W3CDTF">2020-01-22T15:29:43Z</dcterms:created>
  <dcterms:modified xsi:type="dcterms:W3CDTF">2020-06-19T16:52:49Z</dcterms:modified>
</cp:coreProperties>
</file>